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4" r:id="rId2"/>
    <p:sldId id="281" r:id="rId3"/>
    <p:sldId id="283" r:id="rId4"/>
    <p:sldId id="264" r:id="rId5"/>
    <p:sldId id="272" r:id="rId6"/>
    <p:sldId id="271" r:id="rId7"/>
    <p:sldId id="279" r:id="rId8"/>
    <p:sldId id="273" r:id="rId9"/>
    <p:sldId id="274" r:id="rId10"/>
    <p:sldId id="276" r:id="rId11"/>
    <p:sldId id="257" r:id="rId12"/>
    <p:sldId id="259" r:id="rId13"/>
    <p:sldId id="256" r:id="rId14"/>
    <p:sldId id="277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31C18A4-A927-144C-A3CE-7EDEFA7905EE}">
          <p14:sldIdLst>
            <p14:sldId id="284"/>
            <p14:sldId id="281"/>
            <p14:sldId id="283"/>
            <p14:sldId id="264"/>
            <p14:sldId id="272"/>
            <p14:sldId id="271"/>
            <p14:sldId id="279"/>
            <p14:sldId id="273"/>
            <p14:sldId id="274"/>
            <p14:sldId id="276"/>
            <p14:sldId id="257"/>
            <p14:sldId id="259"/>
            <p14:sldId id="256"/>
            <p14:sldId id="277"/>
            <p14:sldId id="270"/>
          </p14:sldIdLst>
        </p14:section>
        <p14:section name="backup" id="{E51966B2-4333-6E45-8294-0978CA24A0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16"/>
    <p:restoredTop sz="69638"/>
  </p:normalViewPr>
  <p:slideViewPr>
    <p:cSldViewPr snapToGrid="0">
      <p:cViewPr varScale="1">
        <p:scale>
          <a:sx n="117" d="100"/>
          <a:sy n="117" d="100"/>
        </p:scale>
        <p:origin x="3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al/dev/marketing/genai-logic%20website/Automation%20Saving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bg1">
                  <a:lumMod val="85000"/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97D-6A48-B651-F5AEDEE6659B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97D-6A48-B651-F5AEDEE6659B}"/>
              </c:ext>
            </c:extLst>
          </c:dPt>
          <c:dPt>
            <c:idx val="2"/>
            <c:bubble3D val="0"/>
            <c:spPr>
              <a:solidFill>
                <a:srgbClr val="386F6A"/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97D-6A48-B651-F5AEDEE6659B}"/>
              </c:ext>
            </c:extLst>
          </c:dPt>
          <c:dLbls>
            <c:dLbl>
              <c:idx val="0"/>
              <c:layout>
                <c:manualLayout>
                  <c:x val="-0.19543160668965973"/>
                  <c:y val="-8.2554041950189228E-2"/>
                </c:manualLayout>
              </c:layout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522727272727273"/>
                      <c:h val="0.119541729609774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97D-6A48-B651-F5AEDEE6659B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97D-6A48-B651-F5AEDEE6659B}"/>
                </c:ext>
              </c:extLst>
            </c:dLbl>
            <c:dLbl>
              <c:idx val="2"/>
              <c:layout>
                <c:manualLayout>
                  <c:x val="0.24787857096375346"/>
                  <c:y val="6.0173388767830169E-2"/>
                </c:manualLayout>
              </c:layout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025818311967201"/>
                      <c:h val="0.1602887584722537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97D-6A48-B651-F5AEDEE6659B}"/>
                </c:ext>
              </c:extLst>
            </c:dLbl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156082"/>
                </a:solidFill>
                <a:round/>
              </a:ln>
              <a:effectLst>
                <a:outerShdw blurRad="50800" dist="38100" dir="2700000" algn="tl" rotWithShape="0">
                  <a:srgbClr val="156082">
                    <a:lumMod val="75000"/>
                    <a:alpha val="40000"/>
                  </a:srgb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UI Dev</c:v>
                </c:pt>
                <c:pt idx="1">
                  <c:v>Rule Dev</c:v>
                </c:pt>
                <c:pt idx="2">
                  <c:v>Rule Savings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1.125</c:v>
                </c:pt>
                <c:pt idx="2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97D-6A48-B651-F5AEDEE6659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FB669-39A6-4C4C-88BF-D849011F6FE9}" type="doc">
      <dgm:prSet loTypeId="urn:microsoft.com/office/officeart/2005/8/layout/arrow2" loCatId="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B20A2C06-0EEE-5047-A4FD-BBE707BD0A54}">
      <dgm:prSet phldrT="[Text]" custT="1"/>
      <dgm:spPr/>
      <dgm:t>
        <a:bodyPr/>
        <a:lstStyle/>
        <a:p>
          <a:r>
            <a:rPr lang="en-US" sz="1800" b="1" baseline="0" dirty="0"/>
            <a:t>Kickstart: GenAI</a:t>
          </a:r>
        </a:p>
        <a:p>
          <a:r>
            <a:rPr lang="en-US" sz="1400" i="1" baseline="0" dirty="0">
              <a:solidFill>
                <a:schemeClr val="tx1">
                  <a:lumMod val="50000"/>
                  <a:lumOff val="50000"/>
                </a:schemeClr>
              </a:solidFill>
            </a:rPr>
            <a:t>- Idea to Run: 1 Minute</a:t>
          </a:r>
        </a:p>
        <a:p>
          <a:r>
            <a:rPr lang="en-US" sz="1400" i="1" baseline="0" dirty="0">
              <a:solidFill>
                <a:schemeClr val="tx1">
                  <a:lumMod val="50000"/>
                  <a:lumOff val="50000"/>
                </a:schemeClr>
              </a:solidFill>
            </a:rPr>
            <a:t>- Zero Training</a:t>
          </a:r>
        </a:p>
        <a:p>
          <a:r>
            <a:rPr lang="en-US" sz="1400" i="1" baseline="0" dirty="0">
              <a:solidFill>
                <a:schemeClr val="tx1">
                  <a:lumMod val="50000"/>
                  <a:lumOff val="50000"/>
                </a:schemeClr>
              </a:solidFill>
            </a:rPr>
            <a:t>- DB, API, Default App</a:t>
          </a:r>
        </a:p>
      </dgm:t>
    </dgm:pt>
    <dgm:pt modelId="{FFA415A4-BE25-1D4B-9010-F3833FD35E7F}" type="parTrans" cxnId="{2708EEB2-DF5B-1742-87E2-149CD0C2C61B}">
      <dgm:prSet/>
      <dgm:spPr/>
      <dgm:t>
        <a:bodyPr/>
        <a:lstStyle/>
        <a:p>
          <a:endParaRPr lang="en-US"/>
        </a:p>
      </dgm:t>
    </dgm:pt>
    <dgm:pt modelId="{BC8519C4-D181-D14C-AEEE-BB2276908236}" type="sibTrans" cxnId="{2708EEB2-DF5B-1742-87E2-149CD0C2C61B}">
      <dgm:prSet/>
      <dgm:spPr/>
      <dgm:t>
        <a:bodyPr/>
        <a:lstStyle/>
        <a:p>
          <a:endParaRPr lang="en-US"/>
        </a:p>
      </dgm:t>
    </dgm:pt>
    <dgm:pt modelId="{96DD2312-B74A-DD43-9D84-555C8AACA505}">
      <dgm:prSet phldrT="[Text]" custT="1"/>
      <dgm:spPr/>
      <dgm:t>
        <a:bodyPr/>
        <a:lstStyle/>
        <a:p>
          <a:r>
            <a:rPr lang="en-US" sz="1800" b="1" baseline="0" dirty="0"/>
            <a:t>App Model Editor</a:t>
          </a:r>
        </a:p>
        <a:p>
          <a:r>
            <a:rPr lang="en-US" sz="14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Types, Masks, ??</a:t>
          </a:r>
        </a:p>
      </dgm:t>
    </dgm:pt>
    <dgm:pt modelId="{B5D78D8D-51FD-A445-9366-B5C783CE7E94}" type="parTrans" cxnId="{3E10DBE6-627C-4249-9945-3877934F7A77}">
      <dgm:prSet/>
      <dgm:spPr/>
      <dgm:t>
        <a:bodyPr/>
        <a:lstStyle/>
        <a:p>
          <a:endParaRPr lang="en-US"/>
        </a:p>
      </dgm:t>
    </dgm:pt>
    <dgm:pt modelId="{70EFB33D-E99B-9E4A-929C-0D646244EBF2}" type="sibTrans" cxnId="{3E10DBE6-627C-4249-9945-3877934F7A77}">
      <dgm:prSet/>
      <dgm:spPr/>
      <dgm:t>
        <a:bodyPr/>
        <a:lstStyle/>
        <a:p>
          <a:endParaRPr lang="en-US"/>
        </a:p>
      </dgm:t>
    </dgm:pt>
    <dgm:pt modelId="{2BC963C1-3AE8-A549-B012-4E5AA659BF0E}">
      <dgm:prSet phldrT="[Text]" custT="1"/>
      <dgm:spPr/>
      <dgm:t>
        <a:bodyPr/>
        <a:lstStyle/>
        <a:p>
          <a:r>
            <a:rPr lang="en-US" sz="1800" b="1" baseline="0" dirty="0"/>
            <a:t>Templates</a:t>
          </a:r>
        </a:p>
        <a:p>
          <a:r>
            <a:rPr lang="en-US" sz="14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Card, Tree…</a:t>
          </a:r>
        </a:p>
        <a:p>
          <a:r>
            <a:rPr lang="en-US" sz="14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Extensible</a:t>
          </a:r>
        </a:p>
      </dgm:t>
    </dgm:pt>
    <dgm:pt modelId="{57D595ED-5FC0-7D42-97BD-BAC950E1AAA5}" type="parTrans" cxnId="{DAD7B0CA-8AB8-DC4B-B676-62D8CA09D3BB}">
      <dgm:prSet/>
      <dgm:spPr/>
      <dgm:t>
        <a:bodyPr/>
        <a:lstStyle/>
        <a:p>
          <a:endParaRPr lang="en-US"/>
        </a:p>
      </dgm:t>
    </dgm:pt>
    <dgm:pt modelId="{80CCF765-5DDC-5640-BEB4-A2F920625B80}" type="sibTrans" cxnId="{DAD7B0CA-8AB8-DC4B-B676-62D8CA09D3BB}">
      <dgm:prSet/>
      <dgm:spPr/>
      <dgm:t>
        <a:bodyPr/>
        <a:lstStyle/>
        <a:p>
          <a:endParaRPr lang="en-US"/>
        </a:p>
      </dgm:t>
    </dgm:pt>
    <dgm:pt modelId="{24B73669-1539-9640-9B5B-E6697C883DA6}" type="pres">
      <dgm:prSet presAssocID="{585FB669-39A6-4C4C-88BF-D849011F6FE9}" presName="arrowDiagram" presStyleCnt="0">
        <dgm:presLayoutVars>
          <dgm:chMax val="5"/>
          <dgm:dir/>
          <dgm:resizeHandles val="exact"/>
        </dgm:presLayoutVars>
      </dgm:prSet>
      <dgm:spPr/>
    </dgm:pt>
    <dgm:pt modelId="{873E62E3-8BA2-F74F-A57C-0BD6CEFBDE62}" type="pres">
      <dgm:prSet presAssocID="{585FB669-39A6-4C4C-88BF-D849011F6FE9}" presName="arrow" presStyleLbl="bgShp" presStyleIdx="0" presStyleCnt="1"/>
      <dgm:spPr>
        <a:solidFill>
          <a:srgbClr val="D3E2E1"/>
        </a:solidFill>
      </dgm:spPr>
    </dgm:pt>
    <dgm:pt modelId="{033FE1BA-0C56-BE4A-B354-DAA2444A2536}" type="pres">
      <dgm:prSet presAssocID="{585FB669-39A6-4C4C-88BF-D849011F6FE9}" presName="arrowDiagram3" presStyleCnt="0"/>
      <dgm:spPr/>
    </dgm:pt>
    <dgm:pt modelId="{AAC05252-9713-5A4D-9D55-EDE99A84AB4C}" type="pres">
      <dgm:prSet presAssocID="{B20A2C06-0EEE-5047-A4FD-BBE707BD0A54}" presName="bullet3a" presStyleLbl="node1" presStyleIdx="0" presStyleCnt="3"/>
      <dgm:spPr/>
    </dgm:pt>
    <dgm:pt modelId="{6B35B9F3-95BF-2E4D-9411-46C7FE6E4C42}" type="pres">
      <dgm:prSet presAssocID="{B20A2C06-0EEE-5047-A4FD-BBE707BD0A54}" presName="textBox3a" presStyleLbl="revTx" presStyleIdx="0" presStyleCnt="3" custScaleX="147412" custScaleY="92216" custLinFactNeighborX="6540" custLinFactNeighborY="8294">
        <dgm:presLayoutVars>
          <dgm:bulletEnabled val="1"/>
        </dgm:presLayoutVars>
      </dgm:prSet>
      <dgm:spPr/>
    </dgm:pt>
    <dgm:pt modelId="{F33F77CC-A107-854E-ADA1-B4A4991B34A5}" type="pres">
      <dgm:prSet presAssocID="{96DD2312-B74A-DD43-9D84-555C8AACA505}" presName="bullet3b" presStyleLbl="node1" presStyleIdx="1" presStyleCnt="3" custScaleX="118310" custLinFactNeighborX="57800" custLinFactNeighborY="-21511"/>
      <dgm:spPr/>
    </dgm:pt>
    <dgm:pt modelId="{A718C3A0-529D-C840-905E-26504ED78106}" type="pres">
      <dgm:prSet presAssocID="{96DD2312-B74A-DD43-9D84-555C8AACA505}" presName="textBox3b" presStyleLbl="revTx" presStyleIdx="1" presStyleCnt="3" custScaleX="135042" custScaleY="89541" custLinFactNeighborX="-2675" custLinFactNeighborY="3329">
        <dgm:presLayoutVars>
          <dgm:bulletEnabled val="1"/>
        </dgm:presLayoutVars>
      </dgm:prSet>
      <dgm:spPr/>
    </dgm:pt>
    <dgm:pt modelId="{672E58AF-28E1-9C47-98AA-5EBB15591195}" type="pres">
      <dgm:prSet presAssocID="{2BC963C1-3AE8-A549-B012-4E5AA659BF0E}" presName="bullet3c" presStyleLbl="node1" presStyleIdx="2" presStyleCnt="3" custLinFactNeighborX="-5643" custLinFactNeighborY="-7042"/>
      <dgm:spPr/>
    </dgm:pt>
    <dgm:pt modelId="{1F367919-BEE6-A045-BB27-899322B42875}" type="pres">
      <dgm:prSet presAssocID="{2BC963C1-3AE8-A549-B012-4E5AA659BF0E}" presName="textBox3c" presStyleLbl="revTx" presStyleIdx="2" presStyleCnt="3" custScaleX="119782" custScaleY="77477" custLinFactNeighborX="-10658" custLinFactNeighborY="-2654">
        <dgm:presLayoutVars>
          <dgm:bulletEnabled val="1"/>
        </dgm:presLayoutVars>
      </dgm:prSet>
      <dgm:spPr/>
    </dgm:pt>
  </dgm:ptLst>
  <dgm:cxnLst>
    <dgm:cxn modelId="{88657643-9AFD-4B4E-9069-BA6F2187A6FD}" type="presOf" srcId="{2BC963C1-3AE8-A549-B012-4E5AA659BF0E}" destId="{1F367919-BEE6-A045-BB27-899322B42875}" srcOrd="0" destOrd="0" presId="urn:microsoft.com/office/officeart/2005/8/layout/arrow2"/>
    <dgm:cxn modelId="{20E5DA47-2DCA-1642-8FEB-6FDC8B9AEDD6}" type="presOf" srcId="{585FB669-39A6-4C4C-88BF-D849011F6FE9}" destId="{24B73669-1539-9640-9B5B-E6697C883DA6}" srcOrd="0" destOrd="0" presId="urn:microsoft.com/office/officeart/2005/8/layout/arrow2"/>
    <dgm:cxn modelId="{DD5B2072-06D2-794C-991E-F064A30F82EF}" type="presOf" srcId="{96DD2312-B74A-DD43-9D84-555C8AACA505}" destId="{A718C3A0-529D-C840-905E-26504ED78106}" srcOrd="0" destOrd="0" presId="urn:microsoft.com/office/officeart/2005/8/layout/arrow2"/>
    <dgm:cxn modelId="{8BB58E8E-D6D9-8244-B1A1-B37C52D8221F}" type="presOf" srcId="{B20A2C06-0EEE-5047-A4FD-BBE707BD0A54}" destId="{6B35B9F3-95BF-2E4D-9411-46C7FE6E4C42}" srcOrd="0" destOrd="0" presId="urn:microsoft.com/office/officeart/2005/8/layout/arrow2"/>
    <dgm:cxn modelId="{2708EEB2-DF5B-1742-87E2-149CD0C2C61B}" srcId="{585FB669-39A6-4C4C-88BF-D849011F6FE9}" destId="{B20A2C06-0EEE-5047-A4FD-BBE707BD0A54}" srcOrd="0" destOrd="0" parTransId="{FFA415A4-BE25-1D4B-9010-F3833FD35E7F}" sibTransId="{BC8519C4-D181-D14C-AEEE-BB2276908236}"/>
    <dgm:cxn modelId="{DAD7B0CA-8AB8-DC4B-B676-62D8CA09D3BB}" srcId="{585FB669-39A6-4C4C-88BF-D849011F6FE9}" destId="{2BC963C1-3AE8-A549-B012-4E5AA659BF0E}" srcOrd="2" destOrd="0" parTransId="{57D595ED-5FC0-7D42-97BD-BAC950E1AAA5}" sibTransId="{80CCF765-5DDC-5640-BEB4-A2F920625B80}"/>
    <dgm:cxn modelId="{3E10DBE6-627C-4249-9945-3877934F7A77}" srcId="{585FB669-39A6-4C4C-88BF-D849011F6FE9}" destId="{96DD2312-B74A-DD43-9D84-555C8AACA505}" srcOrd="1" destOrd="0" parTransId="{B5D78D8D-51FD-A445-9366-B5C783CE7E94}" sibTransId="{70EFB33D-E99B-9E4A-929C-0D646244EBF2}"/>
    <dgm:cxn modelId="{08151C61-59F3-B740-94A2-02DD9ACCE828}" type="presParOf" srcId="{24B73669-1539-9640-9B5B-E6697C883DA6}" destId="{873E62E3-8BA2-F74F-A57C-0BD6CEFBDE62}" srcOrd="0" destOrd="0" presId="urn:microsoft.com/office/officeart/2005/8/layout/arrow2"/>
    <dgm:cxn modelId="{047D2E4E-E07C-7F42-94D3-8CC73C88562C}" type="presParOf" srcId="{24B73669-1539-9640-9B5B-E6697C883DA6}" destId="{033FE1BA-0C56-BE4A-B354-DAA2444A2536}" srcOrd="1" destOrd="0" presId="urn:microsoft.com/office/officeart/2005/8/layout/arrow2"/>
    <dgm:cxn modelId="{AB6D5F81-1ED5-FB42-930B-3D707D0D1E7A}" type="presParOf" srcId="{033FE1BA-0C56-BE4A-B354-DAA2444A2536}" destId="{AAC05252-9713-5A4D-9D55-EDE99A84AB4C}" srcOrd="0" destOrd="0" presId="urn:microsoft.com/office/officeart/2005/8/layout/arrow2"/>
    <dgm:cxn modelId="{9C709374-B50C-BC47-91E3-CC3C5314B223}" type="presParOf" srcId="{033FE1BA-0C56-BE4A-B354-DAA2444A2536}" destId="{6B35B9F3-95BF-2E4D-9411-46C7FE6E4C42}" srcOrd="1" destOrd="0" presId="urn:microsoft.com/office/officeart/2005/8/layout/arrow2"/>
    <dgm:cxn modelId="{3C5B6ECB-7385-4640-BAA9-A96961A2D519}" type="presParOf" srcId="{033FE1BA-0C56-BE4A-B354-DAA2444A2536}" destId="{F33F77CC-A107-854E-ADA1-B4A4991B34A5}" srcOrd="2" destOrd="0" presId="urn:microsoft.com/office/officeart/2005/8/layout/arrow2"/>
    <dgm:cxn modelId="{9A814013-1C51-D54D-B36C-C339FD64EDAC}" type="presParOf" srcId="{033FE1BA-0C56-BE4A-B354-DAA2444A2536}" destId="{A718C3A0-529D-C840-905E-26504ED78106}" srcOrd="3" destOrd="0" presId="urn:microsoft.com/office/officeart/2005/8/layout/arrow2"/>
    <dgm:cxn modelId="{9EAB7B70-0EAF-864D-B3CE-065C7AEE11A7}" type="presParOf" srcId="{033FE1BA-0C56-BE4A-B354-DAA2444A2536}" destId="{672E58AF-28E1-9C47-98AA-5EBB15591195}" srcOrd="4" destOrd="0" presId="urn:microsoft.com/office/officeart/2005/8/layout/arrow2"/>
    <dgm:cxn modelId="{EF28D135-89D9-F445-A7AC-C5E4C5FE5795}" type="presParOf" srcId="{033FE1BA-0C56-BE4A-B354-DAA2444A2536}" destId="{1F367919-BEE6-A045-BB27-899322B42875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E62E3-8BA2-F74F-A57C-0BD6CEFBDE62}">
      <dsp:nvSpPr>
        <dsp:cNvPr id="0" name=""/>
        <dsp:cNvSpPr/>
      </dsp:nvSpPr>
      <dsp:spPr>
        <a:xfrm>
          <a:off x="467808" y="0"/>
          <a:ext cx="7469369" cy="4668356"/>
        </a:xfrm>
        <a:prstGeom prst="swooshArrow">
          <a:avLst>
            <a:gd name="adj1" fmla="val 25000"/>
            <a:gd name="adj2" fmla="val 25000"/>
          </a:avLst>
        </a:prstGeom>
        <a:solidFill>
          <a:srgbClr val="D3E2E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05252-9713-5A4D-9D55-EDE99A84AB4C}">
      <dsp:nvSpPr>
        <dsp:cNvPr id="0" name=""/>
        <dsp:cNvSpPr/>
      </dsp:nvSpPr>
      <dsp:spPr>
        <a:xfrm>
          <a:off x="1416418" y="3222099"/>
          <a:ext cx="194203" cy="194203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5B9F3-95BF-2E4D-9411-46C7FE6E4C42}">
      <dsp:nvSpPr>
        <dsp:cNvPr id="0" name=""/>
        <dsp:cNvSpPr/>
      </dsp:nvSpPr>
      <dsp:spPr>
        <a:xfrm>
          <a:off x="1214769" y="3424219"/>
          <a:ext cx="2565504" cy="124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04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/>
            <a:t>Kickstart: GenAI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>
              <a:solidFill>
                <a:schemeClr val="tx1">
                  <a:lumMod val="50000"/>
                  <a:lumOff val="50000"/>
                </a:schemeClr>
              </a:solidFill>
            </a:rPr>
            <a:t>- Idea to Run: 1 Minute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>
              <a:solidFill>
                <a:schemeClr val="tx1">
                  <a:lumMod val="50000"/>
                  <a:lumOff val="50000"/>
                </a:schemeClr>
              </a:solidFill>
            </a:rPr>
            <a:t>- Zero Training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dirty="0">
              <a:solidFill>
                <a:schemeClr val="tx1">
                  <a:lumMod val="50000"/>
                  <a:lumOff val="50000"/>
                </a:schemeClr>
              </a:solidFill>
            </a:rPr>
            <a:t>- DB, API, Default App</a:t>
          </a:r>
        </a:p>
      </dsp:txBody>
      <dsp:txXfrm>
        <a:off x="1214769" y="3424219"/>
        <a:ext cx="2565504" cy="1244136"/>
      </dsp:txXfrm>
    </dsp:sp>
    <dsp:sp modelId="{F33F77CC-A107-854E-ADA1-B4A4991B34A5}">
      <dsp:nvSpPr>
        <dsp:cNvPr id="0" name=""/>
        <dsp:cNvSpPr/>
      </dsp:nvSpPr>
      <dsp:spPr>
        <a:xfrm>
          <a:off x="3301411" y="1877723"/>
          <a:ext cx="415339" cy="351060"/>
        </a:xfrm>
        <a:prstGeom prst="ellipse">
          <a:avLst/>
        </a:prstGeom>
        <a:solidFill>
          <a:schemeClr val="accent5">
            <a:shade val="50000"/>
            <a:hueOff val="200875"/>
            <a:satOff val="-47695"/>
            <a:lumOff val="35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8C3A0-529D-C840-905E-26504ED78106}">
      <dsp:nvSpPr>
        <dsp:cNvPr id="0" name=""/>
        <dsp:cNvSpPr/>
      </dsp:nvSpPr>
      <dsp:spPr>
        <a:xfrm>
          <a:off x="2944125" y="2346120"/>
          <a:ext cx="2420828" cy="2273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2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/>
            <a:t>App Model Editor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Types, Masks, ??</a:t>
          </a:r>
        </a:p>
      </dsp:txBody>
      <dsp:txXfrm>
        <a:off x="2944125" y="2346120"/>
        <a:ext cx="2420828" cy="2273970"/>
      </dsp:txXfrm>
    </dsp:sp>
    <dsp:sp modelId="{672E58AF-28E1-9C47-98AA-5EBB15591195}">
      <dsp:nvSpPr>
        <dsp:cNvPr id="0" name=""/>
        <dsp:cNvSpPr/>
      </dsp:nvSpPr>
      <dsp:spPr>
        <a:xfrm>
          <a:off x="5164787" y="1146904"/>
          <a:ext cx="485509" cy="485509"/>
        </a:xfrm>
        <a:prstGeom prst="ellipse">
          <a:avLst/>
        </a:prstGeom>
        <a:solidFill>
          <a:schemeClr val="accent5">
            <a:shade val="50000"/>
            <a:hueOff val="200875"/>
            <a:satOff val="-47695"/>
            <a:lumOff val="35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67919-BEE6-A045-BB27-899322B42875}">
      <dsp:nvSpPr>
        <dsp:cNvPr id="0" name=""/>
        <dsp:cNvSpPr/>
      </dsp:nvSpPr>
      <dsp:spPr>
        <a:xfrm>
          <a:off x="5066567" y="1703119"/>
          <a:ext cx="2147270" cy="251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26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/>
            <a:t>Templates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Card, Tree…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solidFill>
                <a:schemeClr val="bg2">
                  <a:lumMod val="60000"/>
                  <a:lumOff val="40000"/>
                </a:schemeClr>
              </a:solidFill>
            </a:rPr>
            <a:t>- Extensible</a:t>
          </a:r>
        </a:p>
      </dsp:txBody>
      <dsp:txXfrm>
        <a:off x="5066567" y="1703119"/>
        <a:ext cx="2147270" cy="2513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D099F52F-7C14-F434-D8EE-911B3D349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da7c6a01c_0_188:notes">
            <a:extLst>
              <a:ext uri="{FF2B5EF4-FFF2-40B4-BE49-F238E27FC236}">
                <a16:creationId xmlns:a16="http://schemas.microsoft.com/office/drawing/2014/main" id="{27204330-AEF3-8A41-7168-367998D5CF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 rtl="0">
              <a:spcAft>
                <a:spcPts val="700"/>
              </a:spcAft>
              <a:buNone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illustrates how a GenAI-based Kickoff enables anyone to convert an idea to a running system, and later, as required, hand over a system to developers they can complete using the tools with which they are familiar.  This is often a challenge for many Low Code Systems that can be very dev-unfriendly.  This can introduce organization stress between Line of Business and Dev.</a:t>
            </a:r>
          </a:p>
          <a:p>
            <a:pPr marL="158750" indent="0" algn="l" rtl="0">
              <a:spcAft>
                <a:spcPts val="700"/>
              </a:spcAft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 rtl="0">
              <a:spcAft>
                <a:spcPts val="700"/>
              </a:spcAft>
              <a:buNone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fact, the use of declarative rules enables not only a graceful turn-over to Dev, but an entirely new capability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: </a:t>
            </a:r>
            <a:r>
              <a:rPr lang="en-US" sz="1050" b="1" i="1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Multi-Team Development.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 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shown by the diverging branches, the LOB users </a:t>
            </a:r>
            <a:r>
              <a:rPr lang="en-US" sz="105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continue to develop their idea in parallel, and integrate these into the dev branch.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</a:t>
            </a:r>
          </a:p>
          <a:p>
            <a:pPr marL="158750" indent="0" algn="l" rtl="0">
              <a:spcAft>
                <a:spcPts val="700"/>
              </a:spcAft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 rtl="0">
              <a:spcAft>
                <a:spcPts val="700"/>
              </a:spcAft>
              <a:buNone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integration is </a:t>
            </a:r>
            <a:r>
              <a:rPr lang="en-US" sz="105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manual code merge, a frightfully difficult process.  Instead, </a:t>
            </a:r>
            <a:r>
              <a:rPr lang="en-US" sz="105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software - not manual effort - automates the integration.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It works like this: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project begins with the </a:t>
            </a:r>
            <a:r>
              <a:rPr lang="en-US" sz="10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Kickstart: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several iterations to get </a:t>
            </a:r>
            <a:r>
              <a:rPr lang="en-US" sz="105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solid requirements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Natural Language and Declarative Rules</a:t>
            </a:r>
          </a:p>
          <a:p>
            <a:pPr algn="l" rtl="0" fontAlgn="base">
              <a:buFont typeface="+mj-lt"/>
              <a:buAutoNum type="arabicPeriod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project is </a:t>
            </a:r>
            <a:r>
              <a:rPr lang="en-US" sz="10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exported: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Dev Team begin work on the Custom UI, Enterprise Integration, etc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</a:t>
            </a:r>
            <a:r>
              <a:rPr lang="en-US" sz="105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end of declarative: logic is either or both of Natural Language, and Python DSL</a:t>
            </a:r>
          </a:p>
          <a:p>
            <a:pPr algn="l" rtl="0" fontAlgn="base">
              <a:buFont typeface="+mj-lt"/>
              <a:buAutoNum type="arabicPeriod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depicted in the </a:t>
            </a:r>
            <a:r>
              <a:rPr lang="en-US" sz="10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divergent arcs: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there are now 2 versions of the project. Both can, in parallel, introduce new rules and attributes. This is not just "Team Development", it is </a:t>
            </a:r>
            <a:r>
              <a:rPr lang="en-US" sz="105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TeamS</a:t>
            </a:r>
            <a:r>
              <a:rPr lang="en-US" sz="105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Development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LOB Parallel: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10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WG_Team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): new rules &amp; attributes</a:t>
            </a:r>
          </a:p>
          <a:p>
            <a:pPr marL="1143000" lvl="2" indent="-22860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Observe: WG is not a day-1-only pilot...</a:t>
            </a:r>
          </a:p>
          <a:p>
            <a:pPr marL="1143000" lvl="2" indent="-22860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continue to use the Natural Language Web-Based interface (</a:t>
            </a:r>
            <a:r>
              <a:rPr lang="en-US" sz="10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WebGenai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10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Dev_Team</a:t>
            </a:r>
            <a:r>
              <a:rPr lang="en-US" sz="10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their own new rules &amp; attributes, using either </a:t>
            </a:r>
            <a:r>
              <a:rPr lang="en-US" sz="10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genai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Natural Language and/or alembic...</a:t>
            </a:r>
          </a:p>
          <a:p>
            <a:pPr marL="1143000" lvl="2" indent="-22860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addition, the server team also uses Python (and) and libs as required, e.g. for enterprise integration.</a:t>
            </a:r>
          </a:p>
          <a:p>
            <a:pPr marL="1600200" lvl="3" indent="-22860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do this in their favorite IDE, with tools such as GitHub etc.</a:t>
            </a:r>
          </a:p>
          <a:p>
            <a:pPr marL="1600200" lvl="3" indent="-22860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Observe the logic remains at a high lev</a:t>
            </a:r>
          </a:p>
          <a:p>
            <a:pPr marL="1143000" lvl="2" indent="-22860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UI team can use familiar tools for Custom UIs. These</a:t>
            </a:r>
          </a:p>
          <a:p>
            <a:pPr marL="1600200" lvl="3" indent="-22860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leverage the API (ready day 1, so they are not blocked on API Dev), and</a:t>
            </a:r>
          </a:p>
          <a:p>
            <a:pPr marL="1600200" lvl="3" indent="-22860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are dramatically simplified by automated backend rule-based logic</a:t>
            </a:r>
          </a:p>
          <a:p>
            <a:pPr algn="l" rtl="0" fontAlgn="base">
              <a:buFont typeface="+mj-lt"/>
              <a:buAutoNum type="arabicPeriod"/>
            </a:pPr>
            <a:r>
              <a:rPr lang="en-US" sz="10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Export 2: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illustrates that the LOB </a:t>
            </a:r>
            <a:r>
              <a:rPr lang="en-US" sz="10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WG_Team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can export their project. The dev team can import it using the API Logic Server CLI.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automatically integrates rules and attributes from both projects, </a:t>
            </a:r>
            <a:r>
              <a:rPr lang="en-US" sz="10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updating the dev project with a new database and models.</a:t>
            </a:r>
            <a:endParaRPr lang="en-US" sz="105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virtually impossible with procedural code, because developers must manually assess the execution dependencies and order the logic properly. It time-consuming, complex, and error-prone - just like post deployment maintenance.</a:t>
            </a:r>
          </a:p>
          <a:p>
            <a:pPr marL="1143000" lvl="2" indent="-22860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integration is automatic and "safe" because logic is expressed in a declarative rules/models for which </a:t>
            </a:r>
            <a:r>
              <a:rPr lang="en-US" sz="105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ordering is automatic.</a:t>
            </a:r>
            <a:endParaRPr lang="en-US" sz="105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also rebuilds the test data, per your rules (e.g. sum/count values)</a:t>
            </a:r>
          </a:p>
          <a:p>
            <a:pPr marL="742950" lvl="1" indent="-285750" algn="l" rtl="0" fontAlgn="base"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105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process supports multiple exports.</a:t>
            </a:r>
            <a:br>
              <a:rPr lang="en-US"/>
            </a:b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25" name="Google Shape;125;g31da7c6a01c_0_188:notes">
            <a:extLst>
              <a:ext uri="{FF2B5EF4-FFF2-40B4-BE49-F238E27FC236}">
                <a16:creationId xmlns:a16="http://schemas.microsoft.com/office/drawing/2014/main" id="{39D8A30C-8A22-1436-3C22-D154AFEAD3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8873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e751470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e751470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Scripts are provided to containerize your app.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Containers are stateless, for scalability.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Deploy them anywhere. No fees apply.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4ee0dad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4ee0dad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combination of GenAI and Logic Automation means Business Users and Developers can collaborate to create modern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-based systems, far faster and far easier than ever before. Including declarative business logic.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Use familiar tools for customization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Integrate with partners and existing systems.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da7c6a01c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solidFill>
                  <a:schemeClr val="dk1"/>
                </a:solidFill>
              </a:rPr>
            </a:br>
            <a:br>
              <a:rPr lang="en" dirty="0">
                <a:solidFill>
                  <a:schemeClr val="dk1"/>
                </a:solidFill>
              </a:rPr>
            </a:br>
            <a:r>
              <a:rPr lang="en" sz="1400" b="1" dirty="0">
                <a:solidFill>
                  <a:srgbClr val="212121"/>
                </a:solidFill>
              </a:rPr>
              <a:t>API/Logic Automation</a:t>
            </a:r>
            <a:r>
              <a:rPr lang="en" sz="1400" dirty="0">
                <a:solidFill>
                  <a:srgbClr val="212121"/>
                </a:solidFill>
              </a:rPr>
              <a:t> </a:t>
            </a:r>
            <a:endParaRPr sz="1400" dirty="0">
              <a:solidFill>
                <a:srgbClr val="212121"/>
              </a:solidFill>
            </a:endParaRPr>
          </a:p>
          <a:p>
            <a:pPr marL="19050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212121"/>
                </a:solidFill>
              </a:rPr>
              <a:t>Unique Declarative Rules </a:t>
            </a:r>
            <a:endParaRPr sz="1000" dirty="0">
              <a:solidFill>
                <a:srgbClr val="212121"/>
              </a:solidFill>
            </a:endParaRPr>
          </a:p>
          <a:p>
            <a:pPr marL="19050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212121"/>
                </a:solidFill>
              </a:rPr>
              <a:t>Reduce Backend Effort 40X</a:t>
            </a:r>
            <a:endParaRPr sz="1000" dirty="0">
              <a:solidFill>
                <a:srgbClr val="212121"/>
              </a:solidFill>
            </a:endParaRPr>
          </a:p>
          <a:p>
            <a:pPr marL="1905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212121"/>
                </a:solidFill>
              </a:rPr>
              <a:t>Automatic API</a:t>
            </a:r>
            <a:endParaRPr sz="1000" dirty="0">
              <a:solidFill>
                <a:srgbClr val="2121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212121"/>
                </a:solidFill>
              </a:rPr>
              <a:t>GenAI Kickstart</a:t>
            </a:r>
            <a:endParaRPr sz="1400" b="1" dirty="0">
              <a:solidFill>
                <a:srgbClr val="212121"/>
              </a:solidFill>
            </a:endParaRPr>
          </a:p>
          <a:p>
            <a:pPr marL="19050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212121"/>
                </a:solidFill>
              </a:rPr>
              <a:t>Natural Language</a:t>
            </a:r>
            <a:endParaRPr sz="1000" dirty="0">
              <a:solidFill>
                <a:srgbClr val="212121"/>
              </a:solidFill>
            </a:endParaRPr>
          </a:p>
          <a:p>
            <a:pPr marL="19050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212121"/>
                </a:solidFill>
              </a:rPr>
              <a:t>Create/Iterate 1 Minute</a:t>
            </a:r>
            <a:endParaRPr sz="1000" dirty="0">
              <a:solidFill>
                <a:srgbClr val="212121"/>
              </a:solidFill>
            </a:endParaRPr>
          </a:p>
          <a:p>
            <a:pPr marL="19050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212121"/>
                </a:solidFill>
              </a:rPr>
              <a:t>Solid Requirements</a:t>
            </a:r>
            <a:endParaRPr sz="1000" dirty="0">
              <a:solidFill>
                <a:srgbClr val="2121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212121"/>
                </a:solidFill>
              </a:rPr>
              <a:t>Dev Friendly</a:t>
            </a:r>
            <a:endParaRPr sz="1400" b="1" dirty="0">
              <a:solidFill>
                <a:srgbClr val="212121"/>
              </a:solidFill>
            </a:endParaRPr>
          </a:p>
          <a:p>
            <a:pPr marL="19050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212121"/>
                </a:solidFill>
              </a:rPr>
              <a:t>Solid Architecture</a:t>
            </a:r>
            <a:endParaRPr sz="1000" dirty="0">
              <a:solidFill>
                <a:srgbClr val="212121"/>
              </a:solidFill>
            </a:endParaRPr>
          </a:p>
          <a:p>
            <a:pPr marL="19050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212121"/>
                </a:solidFill>
              </a:rPr>
              <a:t>Your IDE</a:t>
            </a:r>
            <a:endParaRPr sz="1000" dirty="0">
              <a:solidFill>
                <a:srgbClr val="212121"/>
              </a:solidFill>
            </a:endParaRPr>
          </a:p>
          <a:p>
            <a:pPr marL="19050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212121"/>
                </a:solidFill>
              </a:rPr>
              <a:t>Models, not FrankenCode</a:t>
            </a:r>
            <a:endParaRPr sz="1000" dirty="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25" name="Google Shape;125;g31da7c6a01c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7825A-1AB7-41FF-1627-69FAEA2E8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93077-F7CC-3230-0965-BAB4F1AAC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BD4F0-39DE-1346-C6E3-4E626E98D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7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Rule Savings</a:t>
            </a:r>
          </a:p>
          <a:p>
            <a:pPr marL="158750" indent="0">
              <a:buNone/>
            </a:pPr>
            <a:endParaRPr lang="en-US" dirty="0"/>
          </a:p>
          <a:p>
            <a:pPr marL="615950" lvl="1" indent="0">
              <a:buNone/>
            </a:pPr>
            <a:r>
              <a:rPr lang="en-US" dirty="0"/>
              <a:t>For typical database systems providing updates, the backend is nearly half the effort.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Rules reduce logic by a factor of 40: https://</a:t>
            </a:r>
            <a:r>
              <a:rPr lang="en-US" dirty="0" err="1"/>
              <a:t>apilogicserver.github.io</a:t>
            </a:r>
            <a:r>
              <a:rPr lang="en-US" dirty="0"/>
              <a:t>/Docs/Logic-Why/#problem-code-explosion</a:t>
            </a:r>
          </a:p>
          <a:p>
            <a:pPr marL="615950" lvl="1" indent="0">
              <a:buNone/>
            </a:pPr>
            <a:endParaRPr lang="en-US" dirty="0"/>
          </a:p>
          <a:p>
            <a:pPr marL="158750" lvl="0" indent="0">
              <a:buNone/>
            </a:pPr>
            <a:r>
              <a:rPr lang="en-US" dirty="0"/>
              <a:t>Admin Apps</a:t>
            </a:r>
          </a:p>
          <a:p>
            <a:pPr marL="158750" lvl="0" indent="0">
              <a:buNone/>
            </a:pPr>
            <a:endParaRPr lang="en-US" dirty="0"/>
          </a:p>
          <a:p>
            <a:pPr marL="615950" lvl="1" indent="0">
              <a:buNone/>
            </a:pPr>
            <a:r>
              <a:rPr lang="en-US" dirty="0"/>
              <a:t>Admin (back office) Apps are 15% of the UI effort</a:t>
            </a:r>
          </a:p>
          <a:p>
            <a:pPr marL="615950" lvl="1" indent="0">
              <a:buNone/>
            </a:pPr>
            <a:endParaRPr lang="en-US" dirty="0"/>
          </a:p>
          <a:p>
            <a:pPr marL="615950" lvl="1" indent="0">
              <a:buNone/>
            </a:pPr>
            <a:r>
              <a:rPr lang="en-US" dirty="0"/>
              <a:t>They are completely automated.</a:t>
            </a:r>
          </a:p>
          <a:p>
            <a:pPr marL="615950" lvl="1" indent="0">
              <a:buNone/>
            </a:pPr>
            <a:endParaRPr lang="en-US" dirty="0"/>
          </a:p>
          <a:p>
            <a:pPr marL="615950" lvl="1" indent="0">
              <a:buNone/>
            </a:pPr>
            <a:r>
              <a:rPr lang="en-US" dirty="0"/>
              <a:t>For Custom UI Dev, use standard approaches: AI Dev, Low Code, Frameworks such as </a:t>
            </a:r>
            <a:r>
              <a:rPr lang="en-US" dirty="0" err="1"/>
              <a:t>Ontimize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12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rtl="0">
              <a:spcAft>
                <a:spcPts val="7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47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AF829AA6-D415-D9D2-28FD-831182750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b2571de20_0_0:notes">
            <a:extLst>
              <a:ext uri="{FF2B5EF4-FFF2-40B4-BE49-F238E27FC236}">
                <a16:creationId xmlns:a16="http://schemas.microsoft.com/office/drawing/2014/main" id="{60655DBE-EA85-AE1B-4372-317830537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b2571de20_0_0:notes">
            <a:extLst>
              <a:ext uri="{FF2B5EF4-FFF2-40B4-BE49-F238E27FC236}">
                <a16:creationId xmlns:a16="http://schemas.microsoft.com/office/drawing/2014/main" id="{8415F117-9DE6-F1AF-5461-DBBCF8464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Creation results in models, not code.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models are executed by corresponding runtime engines.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standard Python code (e.g., events) as required.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5551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We are not claiming, by any means, that GenAI can automate complete Enterprise-class systems. You will want custom front ends, integration with business partners and internal systems, etc. This means developers absolutely need to get involved.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With… what? All we’ve provided is a few prompts…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As you might have expected, a project has been created. It’s a standard Python project you can download and extend in your favorite IDE, completely configured and ready to run.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Developers are cautious about generated “Franken-code”, for good reason. It can be monstrously difficult to understand, debug and extend.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615950" lvl="1" indent="0">
              <a:buNone/>
            </a:pPr>
            <a:r>
              <a:rPr lang="en-US" dirty="0"/>
              <a:t>So, GenAI-Logic creates </a:t>
            </a:r>
            <a:r>
              <a:rPr lang="en-US" b="1" i="1" dirty="0"/>
              <a:t>models, not code</a:t>
            </a:r>
            <a:r>
              <a:rPr lang="en-US" dirty="0"/>
              <a:t>. 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The API is shown above.</a:t>
            </a:r>
          </a:p>
        </p:txBody>
      </p:sp>
    </p:spTree>
    <p:extLst>
      <p:ext uri="{BB962C8B-B14F-4D97-AF65-F5344CB8AC3E}">
        <p14:creationId xmlns:p14="http://schemas.microsoft.com/office/powerpoint/2010/main" val="124122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 here is the logic - 5 Python statements. It’s still at the same high level of abstraction, but you can now use code editors, debuggers and source control:</a:t>
            </a:r>
          </a:p>
          <a:p>
            <a:pPr marL="158750" indent="0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Note the automation process did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not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just generate “raw” Python code. It would be around 200 lines. And we tried it: basic GenAI creates code that is poorly optimized, and wrong (e.g., it missed the “reselect Product” corner case above). FrankenCode, at it’s worst.</a:t>
            </a:r>
          </a:p>
          <a:p>
            <a:pPr marL="158750" indent="0"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615950" lvl="1" indent="0">
              <a:buNone/>
            </a:pPr>
            <a:r>
              <a:rPr lang="en-US" b="1" dirty="0"/>
              <a:t>The ideal approach marries GenAI with Logic Automation </a:t>
            </a:r>
            <a:r>
              <a:rPr lang="en-US" dirty="0"/>
              <a:t>for UI, APIs and Logic… just like it does for SQL.</a:t>
            </a:r>
          </a:p>
        </p:txBody>
      </p:sp>
    </p:spTree>
    <p:extLst>
      <p:ext uri="{BB962C8B-B14F-4D97-AF65-F5344CB8AC3E}">
        <p14:creationId xmlns:p14="http://schemas.microsoft.com/office/powerpoint/2010/main" val="219731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Declarative support includes Security:</a:t>
            </a:r>
          </a:p>
          <a:p>
            <a:pPr marL="158750" indent="0" algn="l">
              <a:buNone/>
            </a:pPr>
            <a:endParaRPr lang="en-US" dirty="0"/>
          </a:p>
          <a:p>
            <a:pPr marL="457200" indent="-298450" algn="l"/>
            <a:r>
              <a:rPr lang="en-US" b="1" dirty="0"/>
              <a:t>Authentication: </a:t>
            </a:r>
            <a:r>
              <a:rPr lang="en-US" dirty="0"/>
              <a:t>use a database table, or </a:t>
            </a:r>
            <a:r>
              <a:rPr lang="en-US" dirty="0" err="1"/>
              <a:t>Keycloak</a:t>
            </a:r>
            <a:r>
              <a:rPr lang="en-US" dirty="0"/>
              <a:t> – Single </a:t>
            </a:r>
            <a:r>
              <a:rPr lang="en-US" dirty="0" err="1"/>
              <a:t>SignOn</a:t>
            </a:r>
            <a:r>
              <a:rPr lang="en-US" dirty="0"/>
              <a:t>, open authenticator (</a:t>
            </a:r>
            <a:r>
              <a:rPr lang="en-US" dirty="0" err="1"/>
              <a:t>gmail</a:t>
            </a:r>
            <a:r>
              <a:rPr lang="en-US" dirty="0"/>
              <a:t>, LDAP, AD, etc)</a:t>
            </a:r>
          </a:p>
          <a:p>
            <a:pPr marL="457200" indent="-298450" algn="l"/>
            <a:endParaRPr lang="en-US" dirty="0"/>
          </a:p>
          <a:p>
            <a:pPr marL="457200" indent="-298450" algn="l"/>
            <a:r>
              <a:rPr lang="en-US" b="1" dirty="0"/>
              <a:t>Authorization: </a:t>
            </a:r>
            <a:r>
              <a:rPr lang="en-US" b="0" dirty="0"/>
              <a:t>configure roles with row level filters (</a:t>
            </a:r>
            <a:r>
              <a:rPr lang="en-US" b="0" dirty="0" err="1"/>
              <a:t>eg</a:t>
            </a:r>
            <a:r>
              <a:rPr lang="en-US" b="0" dirty="0"/>
              <a:t>, discontinued products, multi-tenant).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961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And, you have access to all the underlying standard tools (your IDE, GitHub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etc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and frameworks. You can add custom endpoints, e.g., APIs for B2B partners, as shown here.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4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Add logic to send messages, as shown here.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6159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Organizational Velocity, Enterprise scale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0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686DEF5B-4784-91DB-3AC0-EEBA69380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9">
            <a:extLst>
              <a:ext uri="{FF2B5EF4-FFF2-40B4-BE49-F238E27FC236}">
                <a16:creationId xmlns:a16="http://schemas.microsoft.com/office/drawing/2014/main" id="{AA9778C1-6581-1C96-D225-6CCF7F78504C}"/>
              </a:ext>
            </a:extLst>
          </p:cNvPr>
          <p:cNvGrpSpPr/>
          <p:nvPr/>
        </p:nvGrpSpPr>
        <p:grpSpPr>
          <a:xfrm>
            <a:off x="837325" y="629826"/>
            <a:ext cx="7469400" cy="4286267"/>
            <a:chOff x="467808" y="0"/>
            <a:chExt cx="7469400" cy="4749852"/>
          </a:xfrm>
        </p:grpSpPr>
        <p:sp>
          <p:nvSpPr>
            <p:cNvPr id="128" name="Google Shape;128;p29">
              <a:extLst>
                <a:ext uri="{FF2B5EF4-FFF2-40B4-BE49-F238E27FC236}">
                  <a16:creationId xmlns:a16="http://schemas.microsoft.com/office/drawing/2014/main" id="{64BD9E72-A556-8E3A-9D19-E60531B04A9F}"/>
                </a:ext>
              </a:extLst>
            </p:cNvPr>
            <p:cNvSpPr/>
            <p:nvPr/>
          </p:nvSpPr>
          <p:spPr>
            <a:xfrm>
              <a:off x="467808" y="0"/>
              <a:ext cx="7469400" cy="46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103080" y="15000"/>
                  </a:quadBezTo>
                  <a:lnTo>
                    <a:pt x="102127" y="0"/>
                  </a:lnTo>
                  <a:lnTo>
                    <a:pt x="120000" y="24000"/>
                  </a:lnTo>
                  <a:lnTo>
                    <a:pt x="105940" y="60000"/>
                  </a:lnTo>
                  <a:lnTo>
                    <a:pt x="104987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rgbClr val="D3E2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9">
              <a:extLst>
                <a:ext uri="{FF2B5EF4-FFF2-40B4-BE49-F238E27FC236}">
                  <a16:creationId xmlns:a16="http://schemas.microsoft.com/office/drawing/2014/main" id="{C8899327-F7E3-8803-6899-50C0ADF20691}"/>
                </a:ext>
              </a:extLst>
            </p:cNvPr>
            <p:cNvSpPr/>
            <p:nvPr/>
          </p:nvSpPr>
          <p:spPr>
            <a:xfrm>
              <a:off x="1416418" y="3222099"/>
              <a:ext cx="194100" cy="194100"/>
            </a:xfrm>
            <a:prstGeom prst="ellipse">
              <a:avLst/>
            </a:prstGeom>
            <a:solidFill>
              <a:srgbClr val="006E7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9">
              <a:extLst>
                <a:ext uri="{FF2B5EF4-FFF2-40B4-BE49-F238E27FC236}">
                  <a16:creationId xmlns:a16="http://schemas.microsoft.com/office/drawing/2014/main" id="{8A86A0D8-192E-65BC-9075-948CEC701613}"/>
                </a:ext>
              </a:extLst>
            </p:cNvPr>
            <p:cNvSpPr/>
            <p:nvPr/>
          </p:nvSpPr>
          <p:spPr>
            <a:xfrm>
              <a:off x="1214769" y="3424219"/>
              <a:ext cx="2565600" cy="12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9">
              <a:extLst>
                <a:ext uri="{FF2B5EF4-FFF2-40B4-BE49-F238E27FC236}">
                  <a16:creationId xmlns:a16="http://schemas.microsoft.com/office/drawing/2014/main" id="{25589A30-DB13-79F4-72D9-06DC79C51A8A}"/>
                </a:ext>
              </a:extLst>
            </p:cNvPr>
            <p:cNvSpPr txBox="1"/>
            <p:nvPr/>
          </p:nvSpPr>
          <p:spPr>
            <a:xfrm>
              <a:off x="634074" y="3505752"/>
              <a:ext cx="2565600" cy="12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9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GenAI: Kickstart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1" u="none" strike="noStrike" cap="none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- Idea to Run: 1 Minute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1" u="none" strike="noStrike" cap="none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- Zero Training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1" u="none" strike="noStrike" cap="none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- DB, API, Default App</a:t>
              </a:r>
              <a:endParaRPr sz="1700" i="1" dirty="0">
                <a:solidFill>
                  <a:srgbClr val="7F7F7F"/>
                </a:solidFill>
              </a:endParaRPr>
            </a:p>
          </p:txBody>
        </p:sp>
        <p:sp>
          <p:nvSpPr>
            <p:cNvPr id="132" name="Google Shape;132;p29">
              <a:extLst>
                <a:ext uri="{FF2B5EF4-FFF2-40B4-BE49-F238E27FC236}">
                  <a16:creationId xmlns:a16="http://schemas.microsoft.com/office/drawing/2014/main" id="{A776EE25-2841-5F0B-A948-82EAFEDA2E68}"/>
                </a:ext>
              </a:extLst>
            </p:cNvPr>
            <p:cNvSpPr/>
            <p:nvPr/>
          </p:nvSpPr>
          <p:spPr>
            <a:xfrm>
              <a:off x="3301408" y="1816629"/>
              <a:ext cx="415200" cy="412200"/>
            </a:xfrm>
            <a:prstGeom prst="ellipse">
              <a:avLst/>
            </a:prstGeom>
            <a:solidFill>
              <a:srgbClr val="5DBCC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9">
              <a:extLst>
                <a:ext uri="{FF2B5EF4-FFF2-40B4-BE49-F238E27FC236}">
                  <a16:creationId xmlns:a16="http://schemas.microsoft.com/office/drawing/2014/main" id="{249CFD50-A426-CFEE-D350-44A64D72FFA3}"/>
                </a:ext>
              </a:extLst>
            </p:cNvPr>
            <p:cNvSpPr/>
            <p:nvPr/>
          </p:nvSpPr>
          <p:spPr>
            <a:xfrm>
              <a:off x="2944125" y="2346120"/>
              <a:ext cx="2420700" cy="227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9">
              <a:extLst>
                <a:ext uri="{FF2B5EF4-FFF2-40B4-BE49-F238E27FC236}">
                  <a16:creationId xmlns:a16="http://schemas.microsoft.com/office/drawing/2014/main" id="{42CBC3E2-8AEC-6997-934C-E30B3BBC77CF}"/>
                </a:ext>
              </a:extLst>
            </p:cNvPr>
            <p:cNvSpPr txBox="1"/>
            <p:nvPr/>
          </p:nvSpPr>
          <p:spPr>
            <a:xfrm>
              <a:off x="2618289" y="2346105"/>
              <a:ext cx="3581162" cy="227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60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dirty="0"/>
                <a:t>API/Logic Automation</a:t>
              </a:r>
              <a:endParaRPr dirty="0"/>
            </a:p>
            <a:p>
              <a:pPr>
                <a:lnSpc>
                  <a:spcPct val="90000"/>
                </a:lnSpc>
                <a:spcBef>
                  <a:spcPts val="630"/>
                </a:spcBef>
                <a:buClr>
                  <a:schemeClr val="dk1"/>
                </a:buClr>
                <a:buSzPts val="1400"/>
              </a:pPr>
              <a:r>
                <a:rPr lang="en-US" dirty="0">
                  <a:solidFill>
                    <a:srgbClr val="9B9B9B"/>
                  </a:solidFill>
                </a:rPr>
                <a:t>- Solid Architecture</a:t>
              </a:r>
            </a:p>
            <a:p>
              <a:pPr marL="0" lvl="0" indent="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rgbClr val="9B9B9B"/>
                  </a:solidFill>
                </a:rPr>
                <a:t>- Rules </a:t>
              </a:r>
              <a:r>
                <a:rPr lang="en-US" dirty="0">
                  <a:solidFill>
                    <a:srgbClr val="9B9B9B"/>
                  </a:solidFill>
                </a:rPr>
                <a:t>Decrease Effort 50%</a:t>
              </a:r>
              <a:endParaRPr lang="en-US" sz="1200" dirty="0">
                <a:solidFill>
                  <a:srgbClr val="9B9B9B"/>
                </a:solidFill>
              </a:endParaRPr>
            </a:p>
            <a:p>
              <a:pPr marL="285750" lvl="0" indent="-28575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endParaRPr dirty="0">
                <a:solidFill>
                  <a:srgbClr val="9B9B9B"/>
                </a:solidFill>
              </a:endParaRPr>
            </a:p>
          </p:txBody>
        </p:sp>
        <p:sp>
          <p:nvSpPr>
            <p:cNvPr id="135" name="Google Shape;135;p29">
              <a:extLst>
                <a:ext uri="{FF2B5EF4-FFF2-40B4-BE49-F238E27FC236}">
                  <a16:creationId xmlns:a16="http://schemas.microsoft.com/office/drawing/2014/main" id="{A91253F3-F60F-B49A-A281-8CFEDA97DC0E}"/>
                </a:ext>
              </a:extLst>
            </p:cNvPr>
            <p:cNvSpPr/>
            <p:nvPr/>
          </p:nvSpPr>
          <p:spPr>
            <a:xfrm>
              <a:off x="5601167" y="1703119"/>
              <a:ext cx="1612799" cy="1713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29">
            <a:extLst>
              <a:ext uri="{FF2B5EF4-FFF2-40B4-BE49-F238E27FC236}">
                <a16:creationId xmlns:a16="http://schemas.microsoft.com/office/drawing/2014/main" id="{626ED7C2-47D2-8854-2EDB-DD7C5CC8158A}"/>
              </a:ext>
            </a:extLst>
          </p:cNvPr>
          <p:cNvGrpSpPr/>
          <p:nvPr/>
        </p:nvGrpSpPr>
        <p:grpSpPr>
          <a:xfrm>
            <a:off x="213075" y="1700994"/>
            <a:ext cx="3194397" cy="1292112"/>
            <a:chOff x="-154579" y="1558533"/>
            <a:chExt cx="3082800" cy="1292112"/>
          </a:xfrm>
        </p:grpSpPr>
        <p:sp>
          <p:nvSpPr>
            <p:cNvPr id="137" name="Google Shape;137;p29">
              <a:extLst>
                <a:ext uri="{FF2B5EF4-FFF2-40B4-BE49-F238E27FC236}">
                  <a16:creationId xmlns:a16="http://schemas.microsoft.com/office/drawing/2014/main" id="{6AF2DFA3-6036-5248-BD32-6915F4D018F6}"/>
                </a:ext>
              </a:extLst>
            </p:cNvPr>
            <p:cNvSpPr/>
            <p:nvPr/>
          </p:nvSpPr>
          <p:spPr>
            <a:xfrm>
              <a:off x="0" y="1558533"/>
              <a:ext cx="2854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9">
              <a:extLst>
                <a:ext uri="{FF2B5EF4-FFF2-40B4-BE49-F238E27FC236}">
                  <a16:creationId xmlns:a16="http://schemas.microsoft.com/office/drawing/2014/main" id="{54E1D8D0-6199-BE1C-1E8C-D8A0A86F0089}"/>
                </a:ext>
              </a:extLst>
            </p:cNvPr>
            <p:cNvSpPr txBox="1"/>
            <p:nvPr/>
          </p:nvSpPr>
          <p:spPr>
            <a:xfrm>
              <a:off x="-154579" y="2016945"/>
              <a:ext cx="30828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9375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9B9B9B"/>
                  </a:solidFill>
                  <a:latin typeface="Arial"/>
                  <a:ea typeface="Arial"/>
                  <a:cs typeface="Arial"/>
                  <a:sym typeface="Arial"/>
                </a:rPr>
                <a:t>Solid Requirements</a:t>
              </a:r>
            </a:p>
          </p:txBody>
        </p:sp>
      </p:grpSp>
      <p:sp>
        <p:nvSpPr>
          <p:cNvPr id="139" name="Google Shape;139;p29">
            <a:extLst>
              <a:ext uri="{FF2B5EF4-FFF2-40B4-BE49-F238E27FC236}">
                <a16:creationId xmlns:a16="http://schemas.microsoft.com/office/drawing/2014/main" id="{56ACEE1A-42AC-8EE2-000E-1C624A06C5E7}"/>
              </a:ext>
            </a:extLst>
          </p:cNvPr>
          <p:cNvSpPr/>
          <p:nvPr/>
        </p:nvSpPr>
        <p:spPr>
          <a:xfrm>
            <a:off x="6115833" y="1477307"/>
            <a:ext cx="485400" cy="485400"/>
          </a:xfrm>
          <a:prstGeom prst="ellipse">
            <a:avLst/>
          </a:prstGeom>
          <a:solidFill>
            <a:srgbClr val="5DBCCD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9" descr="Lights On with solid fill">
            <a:extLst>
              <a:ext uri="{FF2B5EF4-FFF2-40B4-BE49-F238E27FC236}">
                <a16:creationId xmlns:a16="http://schemas.microsoft.com/office/drawing/2014/main" id="{9C830BD0-EF67-D73E-1AB2-8B0321E14A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350" y="4569349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>
            <a:extLst>
              <a:ext uri="{FF2B5EF4-FFF2-40B4-BE49-F238E27FC236}">
                <a16:creationId xmlns:a16="http://schemas.microsoft.com/office/drawing/2014/main" id="{CB278822-F8A7-8286-6C06-657FF73D0452}"/>
              </a:ext>
            </a:extLst>
          </p:cNvPr>
          <p:cNvSpPr/>
          <p:nvPr/>
        </p:nvSpPr>
        <p:spPr>
          <a:xfrm>
            <a:off x="3861230" y="300983"/>
            <a:ext cx="2083317" cy="18454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quadBezTo>
                  <a:pt x="20000" y="40000"/>
                  <a:pt x="90000" y="14411"/>
                </a:quadBezTo>
                <a:lnTo>
                  <a:pt x="88310" y="0"/>
                </a:lnTo>
                <a:lnTo>
                  <a:pt x="120000" y="23411"/>
                </a:lnTo>
                <a:lnTo>
                  <a:pt x="95209" y="58821"/>
                </a:lnTo>
                <a:lnTo>
                  <a:pt x="93518" y="44411"/>
                </a:lnTo>
                <a:quadBezTo>
                  <a:pt x="30000" y="54411"/>
                  <a:pt x="0" y="120000"/>
                </a:quadBezTo>
                <a:close/>
              </a:path>
            </a:pathLst>
          </a:custGeom>
          <a:solidFill>
            <a:srgbClr val="D3E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9">
            <a:extLst>
              <a:ext uri="{FF2B5EF4-FFF2-40B4-BE49-F238E27FC236}">
                <a16:creationId xmlns:a16="http://schemas.microsoft.com/office/drawing/2014/main" id="{41528B39-4B8B-E2A2-25BE-FA3D74F3C857}"/>
              </a:ext>
            </a:extLst>
          </p:cNvPr>
          <p:cNvSpPr/>
          <p:nvPr/>
        </p:nvSpPr>
        <p:spPr>
          <a:xfrm>
            <a:off x="5505219" y="2177544"/>
            <a:ext cx="2009067" cy="194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9">
            <a:extLst>
              <a:ext uri="{FF2B5EF4-FFF2-40B4-BE49-F238E27FC236}">
                <a16:creationId xmlns:a16="http://schemas.microsoft.com/office/drawing/2014/main" id="{8C94C813-2587-C2E2-3462-847DD3D41030}"/>
              </a:ext>
            </a:extLst>
          </p:cNvPr>
          <p:cNvSpPr txBox="1"/>
          <p:nvPr/>
        </p:nvSpPr>
        <p:spPr>
          <a:xfrm>
            <a:off x="3432192" y="402143"/>
            <a:ext cx="1518181" cy="59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600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SzPts val="1800"/>
            </a:pPr>
            <a:r>
              <a:rPr lang="en-US" sz="1800" b="1" dirty="0"/>
              <a:t>LOB Parallel</a:t>
            </a:r>
            <a:endParaRPr sz="1800" b="1" dirty="0"/>
          </a:p>
        </p:txBody>
      </p:sp>
      <p:pic>
        <p:nvPicPr>
          <p:cNvPr id="146" name="Google Shape;146;p29">
            <a:extLst>
              <a:ext uri="{FF2B5EF4-FFF2-40B4-BE49-F238E27FC236}">
                <a16:creationId xmlns:a16="http://schemas.microsoft.com/office/drawing/2014/main" id="{8D9C15E5-7B3D-A1F7-2CAF-F65748ADB7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204" y="3649755"/>
            <a:ext cx="1105518" cy="66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>
            <a:extLst>
              <a:ext uri="{FF2B5EF4-FFF2-40B4-BE49-F238E27FC236}">
                <a16:creationId xmlns:a16="http://schemas.microsoft.com/office/drawing/2014/main" id="{29CFBF15-20CF-8222-EF9C-B5977AA462B0}"/>
              </a:ext>
            </a:extLst>
          </p:cNvPr>
          <p:cNvSpPr/>
          <p:nvPr/>
        </p:nvSpPr>
        <p:spPr>
          <a:xfrm>
            <a:off x="1851075" y="2072325"/>
            <a:ext cx="1779723" cy="1270350"/>
          </a:xfrm>
          <a:custGeom>
            <a:avLst/>
            <a:gdLst/>
            <a:ahLst/>
            <a:cxnLst/>
            <a:rect l="l" t="t" r="r" b="b"/>
            <a:pathLst>
              <a:path w="67401" h="50814" extrusionOk="0">
                <a:moveTo>
                  <a:pt x="0" y="50815"/>
                </a:moveTo>
                <a:cubicBezTo>
                  <a:pt x="2771" y="42652"/>
                  <a:pt x="5393" y="8502"/>
                  <a:pt x="16626" y="1837"/>
                </a:cubicBezTo>
                <a:cubicBezTo>
                  <a:pt x="27860" y="-4828"/>
                  <a:pt x="58939" y="9326"/>
                  <a:pt x="67401" y="10824"/>
                </a:cubicBezTo>
              </a:path>
            </a:pathLst>
          </a:custGeom>
          <a:noFill/>
          <a:ln w="19050" cap="flat" cmpd="sng">
            <a:solidFill>
              <a:srgbClr val="9B9B9B"/>
            </a:solidFill>
            <a:prstDash val="dash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48" name="Google Shape;148;p29">
            <a:extLst>
              <a:ext uri="{FF2B5EF4-FFF2-40B4-BE49-F238E27FC236}">
                <a16:creationId xmlns:a16="http://schemas.microsoft.com/office/drawing/2014/main" id="{B643F3E5-907F-F9AC-1F34-E01751AF992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7750" y="1223575"/>
            <a:ext cx="813709" cy="6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7;p29">
            <a:extLst>
              <a:ext uri="{FF2B5EF4-FFF2-40B4-BE49-F238E27FC236}">
                <a16:creationId xmlns:a16="http://schemas.microsoft.com/office/drawing/2014/main" id="{302C00E6-B2EB-0BB9-B989-178B023AB354}"/>
              </a:ext>
            </a:extLst>
          </p:cNvPr>
          <p:cNvSpPr/>
          <p:nvPr/>
        </p:nvSpPr>
        <p:spPr>
          <a:xfrm rot="3257963">
            <a:off x="4739112" y="1102783"/>
            <a:ext cx="730186" cy="241584"/>
          </a:xfrm>
          <a:custGeom>
            <a:avLst/>
            <a:gdLst/>
            <a:ahLst/>
            <a:cxnLst/>
            <a:rect l="l" t="t" r="r" b="b"/>
            <a:pathLst>
              <a:path w="67401" h="50814" extrusionOk="0">
                <a:moveTo>
                  <a:pt x="0" y="50815"/>
                </a:moveTo>
                <a:cubicBezTo>
                  <a:pt x="2771" y="42652"/>
                  <a:pt x="5393" y="8502"/>
                  <a:pt x="16626" y="1837"/>
                </a:cubicBezTo>
                <a:cubicBezTo>
                  <a:pt x="27860" y="-4828"/>
                  <a:pt x="58939" y="9326"/>
                  <a:pt x="67401" y="10824"/>
                </a:cubicBezTo>
              </a:path>
            </a:pathLst>
          </a:custGeom>
          <a:noFill/>
          <a:ln w="19050" cap="flat" cmpd="sng">
            <a:solidFill>
              <a:srgbClr val="9B9B9B"/>
            </a:solidFill>
            <a:prstDash val="dash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D5A65-FF14-9A79-031F-701FB68EBE68}"/>
              </a:ext>
            </a:extLst>
          </p:cNvPr>
          <p:cNvSpPr txBox="1"/>
          <p:nvPr/>
        </p:nvSpPr>
        <p:spPr>
          <a:xfrm>
            <a:off x="4738413" y="131962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B9B9B"/>
                </a:solidFill>
              </a:rPr>
              <a:t>Export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BEED0-B050-EC24-C689-F556F3A74AE4}"/>
              </a:ext>
            </a:extLst>
          </p:cNvPr>
          <p:cNvSpPr txBox="1"/>
          <p:nvPr/>
        </p:nvSpPr>
        <p:spPr>
          <a:xfrm>
            <a:off x="3009464" y="2302334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B9B9B"/>
                </a:solidFill>
              </a:rPr>
              <a:t>Export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4C08F-0362-EA4A-F2D8-25F355C67C22}"/>
              </a:ext>
            </a:extLst>
          </p:cNvPr>
          <p:cNvSpPr txBox="1"/>
          <p:nvPr/>
        </p:nvSpPr>
        <p:spPr>
          <a:xfrm>
            <a:off x="5980971" y="2036916"/>
            <a:ext cx="2962671" cy="1857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Dev Friendly</a:t>
            </a:r>
            <a:endParaRPr lang="en-US" dirty="0"/>
          </a:p>
          <a:p>
            <a:pPr marR="0" lvl="0" algn="l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9B9B9B"/>
              </a:buClr>
              <a:buSzPts val="1400"/>
            </a:pPr>
            <a:r>
              <a:rPr lang="en-US" dirty="0">
                <a:solidFill>
                  <a:srgbClr val="9B9B9B"/>
                </a:solidFill>
              </a:rPr>
              <a:t>- Your IDE</a:t>
            </a:r>
          </a:p>
          <a:p>
            <a:pPr marR="0" lvl="0" algn="l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9B9B9B"/>
              </a:buClr>
              <a:buSzPts val="1400"/>
            </a:pPr>
            <a:r>
              <a:rPr lang="en-US" dirty="0">
                <a:solidFill>
                  <a:srgbClr val="9B9B9B"/>
                </a:solidFill>
              </a:rPr>
              <a:t>- No FrankenCode</a:t>
            </a:r>
          </a:p>
          <a:p>
            <a:pPr lvl="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rgbClr val="9B9B9B"/>
                </a:solidFill>
              </a:rPr>
              <a:t>- Standard Client App Dev</a:t>
            </a:r>
          </a:p>
          <a:p>
            <a:pPr lvl="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200" dirty="0">
                <a:solidFill>
                  <a:srgbClr val="9B9B9B"/>
                </a:solidFill>
              </a:rPr>
              <a:t>    -- Unblocked by API Dev</a:t>
            </a:r>
          </a:p>
          <a:p>
            <a:pPr lvl="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200" dirty="0">
                <a:solidFill>
                  <a:srgbClr val="9B9B9B"/>
                </a:solidFill>
              </a:rPr>
              <a:t>    -- API Factors out logic</a:t>
            </a:r>
          </a:p>
          <a:p>
            <a:pPr lvl="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200" dirty="0">
                <a:solidFill>
                  <a:srgbClr val="9B9B9B"/>
                </a:solidFill>
              </a:rPr>
              <a:t>    -- Use: Dev/AI, Low-Code, Framework</a:t>
            </a:r>
          </a:p>
        </p:txBody>
      </p:sp>
      <p:pic>
        <p:nvPicPr>
          <p:cNvPr id="1026" name="Picture 2" descr="Handshake green silhouette | Free SVG">
            <a:extLst>
              <a:ext uri="{FF2B5EF4-FFF2-40B4-BE49-F238E27FC236}">
                <a16:creationId xmlns:a16="http://schemas.microsoft.com/office/drawing/2014/main" id="{0B1C15AE-B1F2-CA6B-71C2-C3E6EC28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04" y="1434284"/>
            <a:ext cx="647761" cy="64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325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12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Logic Server - Runtime Stack</a:t>
            </a:r>
            <a:endParaRPr/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4" cy="27536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EA33F3C4-0482-568F-DB62-048DFF8474C5}"/>
              </a:ext>
            </a:extLst>
          </p:cNvPr>
          <p:cNvSpPr/>
          <p:nvPr/>
        </p:nvSpPr>
        <p:spPr>
          <a:xfrm>
            <a:off x="4632663" y="3347499"/>
            <a:ext cx="1804737" cy="847689"/>
          </a:xfrm>
          <a:prstGeom prst="wedgeEllipseCallout">
            <a:avLst>
              <a:gd name="adj1" fmla="val -50721"/>
              <a:gd name="adj2" fmla="val -56273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3F3F3"/>
                </a:solidFill>
              </a:rPr>
              <a:t>API Encapsulates Rules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26"/>
          <p:cNvGraphicFramePr/>
          <p:nvPr/>
        </p:nvGraphicFramePr>
        <p:xfrm>
          <a:off x="706688" y="318388"/>
          <a:ext cx="7730625" cy="45067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3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What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Why It Matters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 Instant Working Software - GenAI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Enables Requirements Collaboration</a:t>
                      </a:r>
                      <a:b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</a:b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Rich API Unblocks Custom UI Dev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 Iterate - Declarative Logic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Simple, Clear, and Transparent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Concise: 5 Rules, or 200 lines of code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3. Open, Standard Customization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Models not code (eg, 5 rules)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Your IDE, Python, libraries, tools…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4. Open, Standard Deployment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Deploy Anywhere, no fees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9"/>
          <p:cNvGrpSpPr/>
          <p:nvPr/>
        </p:nvGrpSpPr>
        <p:grpSpPr>
          <a:xfrm>
            <a:off x="837325" y="629826"/>
            <a:ext cx="7469400" cy="4212691"/>
            <a:chOff x="467808" y="0"/>
            <a:chExt cx="7469400" cy="4668319"/>
          </a:xfrm>
        </p:grpSpPr>
        <p:sp>
          <p:nvSpPr>
            <p:cNvPr id="128" name="Google Shape;128;p29"/>
            <p:cNvSpPr/>
            <p:nvPr/>
          </p:nvSpPr>
          <p:spPr>
            <a:xfrm>
              <a:off x="467808" y="0"/>
              <a:ext cx="7469400" cy="46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103080" y="15000"/>
                  </a:quadBezTo>
                  <a:lnTo>
                    <a:pt x="102127" y="0"/>
                  </a:lnTo>
                  <a:lnTo>
                    <a:pt x="120000" y="24000"/>
                  </a:lnTo>
                  <a:lnTo>
                    <a:pt x="105940" y="60000"/>
                  </a:lnTo>
                  <a:lnTo>
                    <a:pt x="104987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rgbClr val="D3E2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1416418" y="3222099"/>
              <a:ext cx="194100" cy="194100"/>
            </a:xfrm>
            <a:prstGeom prst="ellipse">
              <a:avLst/>
            </a:prstGeom>
            <a:solidFill>
              <a:srgbClr val="006E7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1214769" y="3424219"/>
              <a:ext cx="2565600" cy="12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9"/>
            <p:cNvSpPr txBox="1"/>
            <p:nvPr/>
          </p:nvSpPr>
          <p:spPr>
            <a:xfrm>
              <a:off x="1138569" y="3424219"/>
              <a:ext cx="2565600" cy="12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9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GenAI: Kickstart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1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- Idea to Run: 1 Minute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1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- Zero Training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1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- DB, API, Default App</a:t>
              </a:r>
              <a:endParaRPr sz="1700" i="1">
                <a:solidFill>
                  <a:srgbClr val="7F7F7F"/>
                </a:solidFill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3301408" y="1816629"/>
              <a:ext cx="415200" cy="412200"/>
            </a:xfrm>
            <a:prstGeom prst="ellipse">
              <a:avLst/>
            </a:prstGeom>
            <a:solidFill>
              <a:srgbClr val="5DBCC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2944125" y="2346120"/>
              <a:ext cx="2420700" cy="227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9"/>
            <p:cNvSpPr txBox="1"/>
            <p:nvPr/>
          </p:nvSpPr>
          <p:spPr>
            <a:xfrm>
              <a:off x="2944107" y="2346104"/>
              <a:ext cx="2874900" cy="227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60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dirty="0"/>
                <a:t>API/Logic Automation</a:t>
              </a:r>
              <a:endParaRPr dirty="0"/>
            </a:p>
            <a:p>
              <a:pPr marL="0" lvl="0" indent="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rgbClr val="9B9B9B"/>
                  </a:solidFill>
                </a:rPr>
                <a:t>- Architecture Automation</a:t>
              </a:r>
              <a:endParaRPr dirty="0">
                <a:solidFill>
                  <a:srgbClr val="9B9B9B"/>
                </a:solidFill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rgbClr val="9B9B9B"/>
                  </a:solidFill>
                </a:rPr>
                <a:t>- </a:t>
              </a:r>
              <a:r>
                <a:rPr lang="en-US" dirty="0">
                  <a:solidFill>
                    <a:srgbClr val="9B9B9B"/>
                  </a:solidFill>
                </a:rPr>
                <a:t>Decrease effort by nearly half</a:t>
              </a:r>
              <a:endParaRPr dirty="0">
                <a:solidFill>
                  <a:srgbClr val="9B9B9B"/>
                </a:solidFill>
              </a:endParaRPr>
            </a:p>
          </p:txBody>
        </p:sp>
        <p:sp>
          <p:nvSpPr>
            <p:cNvPr id="135" name="Google Shape;135;p29"/>
            <p:cNvSpPr/>
            <p:nvPr/>
          </p:nvSpPr>
          <p:spPr>
            <a:xfrm>
              <a:off x="5066567" y="1703119"/>
              <a:ext cx="2147400" cy="251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29"/>
          <p:cNvGrpSpPr/>
          <p:nvPr/>
        </p:nvGrpSpPr>
        <p:grpSpPr>
          <a:xfrm>
            <a:off x="213075" y="1700994"/>
            <a:ext cx="3194397" cy="1292112"/>
            <a:chOff x="-154579" y="1558533"/>
            <a:chExt cx="3082800" cy="1292112"/>
          </a:xfrm>
        </p:grpSpPr>
        <p:sp>
          <p:nvSpPr>
            <p:cNvPr id="137" name="Google Shape;137;p29"/>
            <p:cNvSpPr/>
            <p:nvPr/>
          </p:nvSpPr>
          <p:spPr>
            <a:xfrm>
              <a:off x="0" y="1558533"/>
              <a:ext cx="2854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9"/>
            <p:cNvSpPr txBox="1"/>
            <p:nvPr/>
          </p:nvSpPr>
          <p:spPr>
            <a:xfrm>
              <a:off x="-154579" y="2016945"/>
              <a:ext cx="30828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9375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9B9B9B"/>
                  </a:solidFill>
                  <a:latin typeface="Arial"/>
                  <a:ea typeface="Arial"/>
                  <a:cs typeface="Arial"/>
                  <a:sym typeface="Arial"/>
                </a:rPr>
                <a:t>Solid Requirements</a:t>
              </a:r>
              <a:endParaRPr sz="14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9"/>
          <p:cNvSpPr/>
          <p:nvPr/>
        </p:nvSpPr>
        <p:spPr>
          <a:xfrm>
            <a:off x="6115833" y="1498327"/>
            <a:ext cx="485400" cy="485400"/>
          </a:xfrm>
          <a:prstGeom prst="ellipse">
            <a:avLst/>
          </a:prstGeom>
          <a:solidFill>
            <a:srgbClr val="5DBCCD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9" descr="Lights 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350" y="4569349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/>
          <p:nvPr/>
        </p:nvSpPr>
        <p:spPr>
          <a:xfrm>
            <a:off x="3651025" y="524850"/>
            <a:ext cx="1467000" cy="152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quadBezTo>
                  <a:pt x="20000" y="40000"/>
                  <a:pt x="90000" y="14411"/>
                </a:quadBezTo>
                <a:lnTo>
                  <a:pt x="88310" y="0"/>
                </a:lnTo>
                <a:lnTo>
                  <a:pt x="120000" y="23411"/>
                </a:lnTo>
                <a:lnTo>
                  <a:pt x="95209" y="58821"/>
                </a:lnTo>
                <a:lnTo>
                  <a:pt x="93518" y="44411"/>
                </a:lnTo>
                <a:quadBezTo>
                  <a:pt x="30000" y="54411"/>
                  <a:pt x="0" y="120000"/>
                </a:quadBezTo>
                <a:close/>
              </a:path>
            </a:pathLst>
          </a:custGeom>
          <a:solidFill>
            <a:srgbClr val="D3E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9"/>
          <p:cNvGrpSpPr/>
          <p:nvPr/>
        </p:nvGrpSpPr>
        <p:grpSpPr>
          <a:xfrm>
            <a:off x="5994260" y="2100832"/>
            <a:ext cx="2247864" cy="2000019"/>
            <a:chOff x="5313999" y="1564207"/>
            <a:chExt cx="2298900" cy="2652612"/>
          </a:xfrm>
        </p:grpSpPr>
        <p:sp>
          <p:nvSpPr>
            <p:cNvPr id="143" name="Google Shape;143;p29"/>
            <p:cNvSpPr/>
            <p:nvPr/>
          </p:nvSpPr>
          <p:spPr>
            <a:xfrm>
              <a:off x="5402402" y="1703119"/>
              <a:ext cx="2147400" cy="251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9"/>
            <p:cNvSpPr txBox="1"/>
            <p:nvPr/>
          </p:nvSpPr>
          <p:spPr>
            <a:xfrm>
              <a:off x="5313999" y="1564207"/>
              <a:ext cx="2298900" cy="251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725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solidFill>
                    <a:schemeClr val="dk1"/>
                  </a:solidFill>
                </a:rPr>
                <a:t>Dev Friendly</a:t>
              </a:r>
              <a:endParaRPr/>
            </a:p>
            <a:p>
              <a:pPr marL="285750" marR="0" lvl="0" indent="-2857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9B9B9B"/>
                </a:buClr>
                <a:buSzPts val="1400"/>
                <a:buChar char="-"/>
              </a:pPr>
              <a:r>
                <a:rPr lang="en">
                  <a:solidFill>
                    <a:srgbClr val="9B9B9B"/>
                  </a:solidFill>
                </a:rPr>
                <a:t>Your IDE</a:t>
              </a:r>
              <a:endParaRPr>
                <a:solidFill>
                  <a:srgbClr val="9B9B9B"/>
                </a:solidFill>
              </a:endParaRPr>
            </a:p>
            <a:p>
              <a:pPr marL="285750" marR="0" lvl="0" indent="-2857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9B9B9B"/>
                </a:buClr>
                <a:buSzPts val="1400"/>
                <a:buChar char="-"/>
              </a:pPr>
              <a:r>
                <a:rPr lang="en">
                  <a:solidFill>
                    <a:srgbClr val="9B9B9B"/>
                  </a:solidFill>
                </a:rPr>
                <a:t>No FrankenCode</a:t>
              </a:r>
              <a:endParaRPr>
                <a:solidFill>
                  <a:srgbClr val="9B9B9B"/>
                </a:solidFill>
              </a:endParaRPr>
            </a:p>
            <a:p>
              <a:pPr marL="285750" marR="0" lvl="0" indent="-2857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9B9B9B"/>
                </a:buClr>
                <a:buSzPts val="1400"/>
                <a:buChar char="-"/>
              </a:pPr>
              <a:r>
                <a:rPr lang="en">
                  <a:solidFill>
                    <a:srgbClr val="9B9B9B"/>
                  </a:solidFill>
                </a:rPr>
                <a:t>Solid Architecture</a:t>
              </a:r>
              <a:endParaRPr>
                <a:solidFill>
                  <a:srgbClr val="9B9B9B"/>
                </a:solidFill>
              </a:endParaRPr>
            </a:p>
          </p:txBody>
        </p:sp>
      </p:grpSp>
      <p:sp>
        <p:nvSpPr>
          <p:cNvPr id="145" name="Google Shape;145;p29"/>
          <p:cNvSpPr txBox="1"/>
          <p:nvPr/>
        </p:nvSpPr>
        <p:spPr>
          <a:xfrm>
            <a:off x="1558796" y="245328"/>
            <a:ext cx="31275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600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dirty="0">
                <a:solidFill>
                  <a:srgbClr val="B7B7B7"/>
                </a:solidFill>
              </a:rPr>
              <a:t>Standard Client App Dev</a:t>
            </a:r>
            <a:endParaRPr dirty="0">
              <a:solidFill>
                <a:srgbClr val="B7B7B7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 dirty="0">
                <a:solidFill>
                  <a:srgbClr val="B7B7B7"/>
                </a:solidFill>
              </a:rPr>
              <a:t>- Use </a:t>
            </a:r>
            <a:r>
              <a:rPr lang="en" dirty="0">
                <a:solidFill>
                  <a:srgbClr val="B7B7B7"/>
                </a:solidFill>
              </a:rPr>
              <a:t>Dev/AI, Low-Code, Framework</a:t>
            </a:r>
            <a:endParaRPr dirty="0">
              <a:solidFill>
                <a:srgbClr val="B7B7B7"/>
              </a:solidFill>
            </a:endParaRPr>
          </a:p>
          <a:p>
            <a:pPr>
              <a:lnSpc>
                <a:spcPct val="90000"/>
              </a:lnSpc>
              <a:spcBef>
                <a:spcPts val="630"/>
              </a:spcBef>
              <a:buSzPts val="1400"/>
            </a:pPr>
            <a:r>
              <a:rPr lang="en-US" dirty="0">
                <a:solidFill>
                  <a:srgbClr val="B7B7B7"/>
                </a:solidFill>
              </a:rPr>
              <a:t>- Unblocked by API Dev</a:t>
            </a:r>
          </a:p>
          <a:p>
            <a:pPr marL="0" marR="0" lvl="0" indent="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B7B7B7"/>
                </a:solidFill>
              </a:rPr>
              <a:t>- API factors out logic</a:t>
            </a:r>
            <a:endParaRPr dirty="0">
              <a:solidFill>
                <a:srgbClr val="B7B7B7"/>
              </a:solidFill>
            </a:endParaRPr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598" y="3649150"/>
            <a:ext cx="1368846" cy="8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/>
          <p:nvPr/>
        </p:nvSpPr>
        <p:spPr>
          <a:xfrm>
            <a:off x="1851075" y="2072325"/>
            <a:ext cx="1779723" cy="1270350"/>
          </a:xfrm>
          <a:custGeom>
            <a:avLst/>
            <a:gdLst/>
            <a:ahLst/>
            <a:cxnLst/>
            <a:rect l="l" t="t" r="r" b="b"/>
            <a:pathLst>
              <a:path w="67401" h="50814" extrusionOk="0">
                <a:moveTo>
                  <a:pt x="0" y="50815"/>
                </a:moveTo>
                <a:cubicBezTo>
                  <a:pt x="2771" y="42652"/>
                  <a:pt x="5393" y="8502"/>
                  <a:pt x="16626" y="1837"/>
                </a:cubicBezTo>
                <a:cubicBezTo>
                  <a:pt x="27860" y="-4828"/>
                  <a:pt x="58939" y="9326"/>
                  <a:pt x="67401" y="10824"/>
                </a:cubicBezTo>
              </a:path>
            </a:pathLst>
          </a:custGeom>
          <a:noFill/>
          <a:ln w="19050" cap="flat" cmpd="sng">
            <a:solidFill>
              <a:srgbClr val="9B9B9B"/>
            </a:solidFill>
            <a:prstDash val="dash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0300" y="1223575"/>
            <a:ext cx="813709" cy="6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125" y="1587553"/>
            <a:ext cx="5027175" cy="28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371625" y="574875"/>
            <a:ext cx="1805100" cy="1062000"/>
          </a:xfrm>
          <a:prstGeom prst="wedgeEllipseCallout">
            <a:avLst>
              <a:gd name="adj1" fmla="val 79299"/>
              <a:gd name="adj2" fmla="val 101714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How did the screen review go?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717925" y="1250575"/>
            <a:ext cx="1805100" cy="1062000"/>
          </a:xfrm>
          <a:prstGeom prst="wedgeEllipseCallout">
            <a:avLst>
              <a:gd name="adj1" fmla="val -71292"/>
              <a:gd name="adj2" fmla="val 46864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Late.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Not what we meant.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620110" y="2672600"/>
            <a:ext cx="1952740" cy="1386000"/>
          </a:xfrm>
          <a:prstGeom prst="cloudCallout">
            <a:avLst>
              <a:gd name="adj1" fmla="val 95761"/>
              <a:gd name="adj2" fmla="val -49157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Ouch.</a:t>
            </a:r>
            <a:endParaRPr dirty="0">
              <a:solidFill>
                <a:srgbClr val="F3F3F3"/>
              </a:solidFill>
            </a:endParaRPr>
          </a:p>
          <a:p>
            <a:pPr algn="ctr"/>
            <a:endParaRPr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Months, down the drain.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C2748A-FEED-A392-4593-74AEF3A16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32D2343-0595-6B79-2558-F326382F1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" y="13252"/>
            <a:ext cx="8893546" cy="5074682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C4EF80-3699-FDD1-F6E6-5C7B84E6A903}"/>
              </a:ext>
            </a:extLst>
          </p:cNvPr>
          <p:cNvSpPr/>
          <p:nvPr/>
        </p:nvSpPr>
        <p:spPr>
          <a:xfrm>
            <a:off x="1253835" y="2434441"/>
            <a:ext cx="6896633" cy="760021"/>
          </a:xfrm>
          <a:prstGeom prst="roundRect">
            <a:avLst/>
          </a:prstGeom>
          <a:solidFill>
            <a:srgbClr val="3E7C76">
              <a:alpha val="101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nt Arrow 1">
            <a:extLst>
              <a:ext uri="{FF2B5EF4-FFF2-40B4-BE49-F238E27FC236}">
                <a16:creationId xmlns:a16="http://schemas.microsoft.com/office/drawing/2014/main" id="{87CF1368-D123-F732-9DCC-870471E39917}"/>
              </a:ext>
            </a:extLst>
          </p:cNvPr>
          <p:cNvSpPr/>
          <p:nvPr/>
        </p:nvSpPr>
        <p:spPr>
          <a:xfrm rot="16200000" flipH="1">
            <a:off x="5107542" y="1116469"/>
            <a:ext cx="865133" cy="1770812"/>
          </a:xfrm>
          <a:prstGeom prst="bentArrow">
            <a:avLst>
              <a:gd name="adj1" fmla="val 36712"/>
              <a:gd name="adj2" fmla="val 28254"/>
              <a:gd name="adj3" fmla="val 25000"/>
              <a:gd name="adj4" fmla="val 43750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vert" wrap="square" lIns="91425" tIns="91425" rIns="91425" bIns="91425" anchor="t" anchorCtr="0">
            <a:noAutofit/>
          </a:bodyPr>
          <a:lstStyle/>
          <a:p>
            <a:pPr algn="ctr"/>
            <a:endParaRPr lang="en-US" dirty="0">
              <a:solidFill>
                <a:srgbClr val="F3F3F3"/>
              </a:solidFill>
              <a:latin typeface="Arial"/>
              <a:cs typeface="Arial"/>
            </a:endParaRP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AA8A32A-EBD8-821B-3518-E213C0B31C6D}"/>
              </a:ext>
            </a:extLst>
          </p:cNvPr>
          <p:cNvSpPr/>
          <p:nvPr/>
        </p:nvSpPr>
        <p:spPr>
          <a:xfrm rot="10800000" flipH="1">
            <a:off x="4752990" y="3210960"/>
            <a:ext cx="1635454" cy="977982"/>
          </a:xfrm>
          <a:prstGeom prst="bentArrow">
            <a:avLst>
              <a:gd name="adj1" fmla="val 36712"/>
              <a:gd name="adj2" fmla="val 28254"/>
              <a:gd name="adj3" fmla="val 25000"/>
              <a:gd name="adj4" fmla="val 43750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vert" wrap="square" lIns="91425" tIns="91425" rIns="91425" bIns="91425" anchor="t" anchorCtr="0">
            <a:noAutofit/>
          </a:bodyPr>
          <a:lstStyle/>
          <a:p>
            <a:pPr algn="ctr"/>
            <a:endParaRPr lang="en-US" dirty="0">
              <a:solidFill>
                <a:srgbClr val="F3F3F3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0F65D-CC10-9DA6-6D8C-F6215AE29A8E}"/>
              </a:ext>
            </a:extLst>
          </p:cNvPr>
          <p:cNvSpPr txBox="1"/>
          <p:nvPr/>
        </p:nvSpPr>
        <p:spPr>
          <a:xfrm>
            <a:off x="5280606" y="3739351"/>
            <a:ext cx="851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3F3F3"/>
                </a:solidFill>
              </a:rPr>
              <a:t>Running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0A4A6-68F0-C00C-BBA9-4D04235601E9}"/>
              </a:ext>
            </a:extLst>
          </p:cNvPr>
          <p:cNvSpPr txBox="1"/>
          <p:nvPr/>
        </p:nvSpPr>
        <p:spPr>
          <a:xfrm>
            <a:off x="5280606" y="158299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3F3F3"/>
                </a:solidFill>
              </a:rPr>
              <a:t>Idea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11A699-35B7-2AC6-D161-EF79CD20559F}"/>
              </a:ext>
            </a:extLst>
          </p:cNvPr>
          <p:cNvGrpSpPr/>
          <p:nvPr/>
        </p:nvGrpSpPr>
        <p:grpSpPr>
          <a:xfrm>
            <a:off x="6470601" y="3569637"/>
            <a:ext cx="834208" cy="867282"/>
            <a:chOff x="6460210" y="3538463"/>
            <a:chExt cx="1071892" cy="1005175"/>
          </a:xfrm>
        </p:grpSpPr>
        <p:pic>
          <p:nvPicPr>
            <p:cNvPr id="11" name="Google Shape;55;p13">
              <a:extLst>
                <a:ext uri="{FF2B5EF4-FFF2-40B4-BE49-F238E27FC236}">
                  <a16:creationId xmlns:a16="http://schemas.microsoft.com/office/drawing/2014/main" id="{AE0449DC-1BD9-F67C-14BB-B087BEC6EAE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99360" y="3564513"/>
              <a:ext cx="422075" cy="42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61;p13">
              <a:extLst>
                <a:ext uri="{FF2B5EF4-FFF2-40B4-BE49-F238E27FC236}">
                  <a16:creationId xmlns:a16="http://schemas.microsoft.com/office/drawing/2014/main" id="{0F466261-5DC2-2502-7681-32C5ECEE62AB}"/>
                </a:ext>
              </a:extLst>
            </p:cNvPr>
            <p:cNvPicPr preferRelativeResize="0"/>
            <p:nvPr/>
          </p:nvPicPr>
          <p:blipFill>
            <a:blip r:embed="rId5">
              <a:alphaModFix amt="66000"/>
            </a:blip>
            <a:stretch>
              <a:fillRect/>
            </a:stretch>
          </p:blipFill>
          <p:spPr>
            <a:xfrm>
              <a:off x="6541852" y="3553388"/>
              <a:ext cx="990250" cy="99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62;p13">
              <a:extLst>
                <a:ext uri="{FF2B5EF4-FFF2-40B4-BE49-F238E27FC236}">
                  <a16:creationId xmlns:a16="http://schemas.microsoft.com/office/drawing/2014/main" id="{678BAC08-B7F7-C138-37D4-2A5D4CA22898}"/>
                </a:ext>
              </a:extLst>
            </p:cNvPr>
            <p:cNvPicPr preferRelativeResize="0"/>
            <p:nvPr/>
          </p:nvPicPr>
          <p:blipFill>
            <a:blip r:embed="rId6">
              <a:alphaModFix amt="66000"/>
            </a:blip>
            <a:stretch>
              <a:fillRect/>
            </a:stretch>
          </p:blipFill>
          <p:spPr>
            <a:xfrm>
              <a:off x="6460210" y="3538463"/>
              <a:ext cx="481800" cy="48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63;p13">
              <a:extLst>
                <a:ext uri="{FF2B5EF4-FFF2-40B4-BE49-F238E27FC236}">
                  <a16:creationId xmlns:a16="http://schemas.microsoft.com/office/drawing/2014/main" id="{A55A69E2-0BE6-0695-9368-85FEA4087675}"/>
                </a:ext>
              </a:extLst>
            </p:cNvPr>
            <p:cNvSpPr txBox="1"/>
            <p:nvPr/>
          </p:nvSpPr>
          <p:spPr>
            <a:xfrm>
              <a:off x="6662596" y="3930893"/>
              <a:ext cx="7665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3C78D8">
                      <a:alpha val="86000"/>
                    </a:srgbClr>
                  </a:solidFill>
                </a:rPr>
                <a:t>API</a:t>
              </a:r>
              <a:endParaRPr sz="1000" dirty="0">
                <a:solidFill>
                  <a:srgbClr val="3C78D8">
                    <a:alpha val="86000"/>
                  </a:srgbClr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rgbClr val="3C78D8">
                      <a:alpha val="86000"/>
                    </a:srgbClr>
                  </a:solidFill>
                </a:rPr>
                <a:t>Logic</a:t>
              </a:r>
              <a:endParaRPr sz="1000" b="1" dirty="0">
                <a:solidFill>
                  <a:srgbClr val="3C78D8">
                    <a:alpha val="86000"/>
                  </a:srgb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7FD9E91-C5AD-34E3-5ADA-B9371E4EA314}"/>
              </a:ext>
            </a:extLst>
          </p:cNvPr>
          <p:cNvSpPr txBox="1"/>
          <p:nvPr/>
        </p:nvSpPr>
        <p:spPr>
          <a:xfrm>
            <a:off x="2884806" y="3930893"/>
            <a:ext cx="112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ü"/>
            </a:pP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Database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ü"/>
            </a:pP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API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ü"/>
            </a:pP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380474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732B4FE-402E-B725-230B-76E980B821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460800"/>
              </p:ext>
            </p:extLst>
          </p:nvPr>
        </p:nvGraphicFramePr>
        <p:xfrm>
          <a:off x="369507" y="173988"/>
          <a:ext cx="8404986" cy="4668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3">
            <a:extLst>
              <a:ext uri="{FF2B5EF4-FFF2-40B4-BE49-F238E27FC236}">
                <a16:creationId xmlns:a16="http://schemas.microsoft.com/office/drawing/2014/main" id="{38093DD6-288B-B042-C02A-6046A8760C7A}"/>
              </a:ext>
            </a:extLst>
          </p:cNvPr>
          <p:cNvSpPr/>
          <p:nvPr/>
        </p:nvSpPr>
        <p:spPr>
          <a:xfrm>
            <a:off x="1886673" y="1956121"/>
            <a:ext cx="1840375" cy="1319513"/>
          </a:xfrm>
          <a:custGeom>
            <a:avLst/>
            <a:gdLst>
              <a:gd name="connsiteX0" fmla="*/ 0 w 1598212"/>
              <a:gd name="connsiteY0" fmla="*/ 1200517 h 1200517"/>
              <a:gd name="connsiteX1" fmla="*/ 349857 w 1598212"/>
              <a:gd name="connsiteY1" fmla="*/ 55529 h 1200517"/>
              <a:gd name="connsiteX2" fmla="*/ 1510748 w 1598212"/>
              <a:gd name="connsiteY2" fmla="*/ 166848 h 1200517"/>
              <a:gd name="connsiteX3" fmla="*/ 1510748 w 1598212"/>
              <a:gd name="connsiteY3" fmla="*/ 166848 h 1200517"/>
              <a:gd name="connsiteX4" fmla="*/ 1510748 w 1598212"/>
              <a:gd name="connsiteY4" fmla="*/ 166848 h 1200517"/>
              <a:gd name="connsiteX5" fmla="*/ 1510748 w 1598212"/>
              <a:gd name="connsiteY5" fmla="*/ 166848 h 1200517"/>
              <a:gd name="connsiteX6" fmla="*/ 1598212 w 1598212"/>
              <a:gd name="connsiteY6" fmla="*/ 182750 h 1200517"/>
              <a:gd name="connsiteX7" fmla="*/ 1598212 w 1598212"/>
              <a:gd name="connsiteY7" fmla="*/ 182750 h 120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8212" h="1200517">
                <a:moveTo>
                  <a:pt x="0" y="1200517"/>
                </a:moveTo>
                <a:cubicBezTo>
                  <a:pt x="49033" y="714162"/>
                  <a:pt x="98066" y="227807"/>
                  <a:pt x="349857" y="55529"/>
                </a:cubicBezTo>
                <a:cubicBezTo>
                  <a:pt x="601648" y="-116749"/>
                  <a:pt x="1510748" y="166848"/>
                  <a:pt x="1510748" y="166848"/>
                </a:cubicBezTo>
                <a:lnTo>
                  <a:pt x="1510748" y="166848"/>
                </a:lnTo>
                <a:lnTo>
                  <a:pt x="1510748" y="166848"/>
                </a:lnTo>
                <a:lnTo>
                  <a:pt x="1510748" y="166848"/>
                </a:lnTo>
                <a:lnTo>
                  <a:pt x="1598212" y="182750"/>
                </a:lnTo>
                <a:lnTo>
                  <a:pt x="1598212" y="182750"/>
                </a:lnTo>
              </a:path>
            </a:pathLst>
          </a:custGeom>
          <a:noFill/>
          <a:ln>
            <a:solidFill>
              <a:schemeClr val="accent3"/>
            </a:solidFill>
            <a:tailEnd type="arrow"/>
          </a:ln>
          <a:effectLst>
            <a:outerShdw blurRad="50800" dist="12700" dir="54000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F7602-64F0-3395-DCBC-703456FA2E8F}"/>
              </a:ext>
            </a:extLst>
          </p:cNvPr>
          <p:cNvGrpSpPr/>
          <p:nvPr/>
        </p:nvGrpSpPr>
        <p:grpSpPr>
          <a:xfrm>
            <a:off x="266218" y="1600906"/>
            <a:ext cx="3194611" cy="833588"/>
            <a:chOff x="-103288" y="1458445"/>
            <a:chExt cx="3082873" cy="8335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391BB7-D457-015D-335B-93906BBF879C}"/>
                </a:ext>
              </a:extLst>
            </p:cNvPr>
            <p:cNvSpPr/>
            <p:nvPr/>
          </p:nvSpPr>
          <p:spPr>
            <a:xfrm>
              <a:off x="0" y="1558533"/>
              <a:ext cx="2854747" cy="7335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EC4107-B88F-8C8B-60F5-29C494BBF68F}"/>
                </a:ext>
              </a:extLst>
            </p:cNvPr>
            <p:cNvSpPr txBox="1"/>
            <p:nvPr/>
          </p:nvSpPr>
          <p:spPr>
            <a:xfrm>
              <a:off x="-103288" y="1458445"/>
              <a:ext cx="3082873" cy="8335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9392" tIns="0" rIns="0" bIns="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baseline="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Solid API/Logic Server Architecture</a:t>
              </a:r>
            </a:p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Solid Requirements</a:t>
              </a:r>
              <a:endParaRPr lang="en-US" kern="1200" baseline="0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43FA8A6F-824A-ECF1-7CA8-BDC833BB3BFD}"/>
              </a:ext>
            </a:extLst>
          </p:cNvPr>
          <p:cNvSpPr/>
          <p:nvPr/>
        </p:nvSpPr>
        <p:spPr>
          <a:xfrm>
            <a:off x="7335033" y="964927"/>
            <a:ext cx="485509" cy="48550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50000"/>
              <a:hueOff val="200875"/>
              <a:satOff val="-47695"/>
              <a:lumOff val="35277"/>
              <a:alphaOff val="0"/>
            </a:schemeClr>
          </a:fillRef>
          <a:effectRef idx="0">
            <a:schemeClr val="accent5">
              <a:shade val="50000"/>
              <a:hueOff val="200875"/>
              <a:satOff val="-47695"/>
              <a:lumOff val="3527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BCC155-CB14-7102-A6A0-500120E7683C}"/>
              </a:ext>
            </a:extLst>
          </p:cNvPr>
          <p:cNvGrpSpPr/>
          <p:nvPr/>
        </p:nvGrpSpPr>
        <p:grpSpPr>
          <a:xfrm>
            <a:off x="7213843" y="1567437"/>
            <a:ext cx="1779686" cy="2652647"/>
            <a:chOff x="5314010" y="1564219"/>
            <a:chExt cx="2235662" cy="265264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75A16A-2F06-6D79-22FF-82D514A05A5A}"/>
                </a:ext>
              </a:extLst>
            </p:cNvPr>
            <p:cNvSpPr/>
            <p:nvPr/>
          </p:nvSpPr>
          <p:spPr>
            <a:xfrm>
              <a:off x="5402402" y="1703119"/>
              <a:ext cx="2147270" cy="251374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F6E0F4-0980-8940-5327-039C3493C363}"/>
                </a:ext>
              </a:extLst>
            </p:cNvPr>
            <p:cNvSpPr txBox="1"/>
            <p:nvPr/>
          </p:nvSpPr>
          <p:spPr>
            <a:xfrm>
              <a:off x="5314010" y="1564219"/>
              <a:ext cx="1960506" cy="25137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7261" tIns="0" rIns="0" bIns="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baseline="0" dirty="0"/>
                <a:t>UX</a:t>
              </a:r>
            </a:p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1400" kern="1200" baseline="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No ceiling</a:t>
              </a:r>
            </a:p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kern="12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Standard </a:t>
              </a:r>
              <a:r>
                <a:rPr lang="en-US" kern="1200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Onimize</a:t>
              </a:r>
              <a:r>
                <a:rPr lang="en-US" kern="12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 components</a:t>
              </a:r>
              <a:endParaRPr lang="en-US" sz="1400" kern="1200" baseline="0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3" name="Graphic 12" descr="Lights On with solid fill">
            <a:extLst>
              <a:ext uri="{FF2B5EF4-FFF2-40B4-BE49-F238E27FC236}">
                <a16:creationId xmlns:a16="http://schemas.microsoft.com/office/drawing/2014/main" id="{F8F3A39E-6F18-EC47-2BD9-E13B8DA79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350" y="456934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6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64DC9EE-F950-6980-386D-962C3296249F}"/>
              </a:ext>
            </a:extLst>
          </p:cNvPr>
          <p:cNvGraphicFramePr>
            <a:graphicFrameLocks/>
          </p:cNvGraphicFramePr>
          <p:nvPr/>
        </p:nvGraphicFramePr>
        <p:xfrm>
          <a:off x="1498600" y="701675"/>
          <a:ext cx="6146800" cy="374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C330235E-94D1-8989-122D-D6FC5AE7C2DA}"/>
              </a:ext>
            </a:extLst>
          </p:cNvPr>
          <p:cNvSpPr/>
          <p:nvPr/>
        </p:nvSpPr>
        <p:spPr>
          <a:xfrm>
            <a:off x="112091" y="208007"/>
            <a:ext cx="2545384" cy="1758740"/>
          </a:xfrm>
          <a:prstGeom prst="wedgeEllipseCallout">
            <a:avLst>
              <a:gd name="adj1" fmla="val 46759"/>
              <a:gd name="adj2" fmla="val 56669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Logic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Backend Half of System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40X More Concise</a:t>
            </a:r>
          </a:p>
        </p:txBody>
      </p:sp>
    </p:spTree>
    <p:extLst>
      <p:ext uri="{BB962C8B-B14F-4D97-AF65-F5344CB8AC3E}">
        <p14:creationId xmlns:p14="http://schemas.microsoft.com/office/powerpoint/2010/main" val="326563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955C-71D6-D6E8-A47A-CF66748B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Kickstart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EA2BA-D216-17C8-0012-D0DD271BB1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Idea to Running: 1 Minute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E2E4-C75D-1EA9-0085-785F479FFB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From: Natural Language</a:t>
            </a:r>
          </a:p>
          <a:p>
            <a:pPr lvl="1"/>
            <a:r>
              <a:rPr lang="en-US" dirty="0"/>
              <a:t>No Database Definition</a:t>
            </a:r>
          </a:p>
          <a:p>
            <a:pPr lvl="1"/>
            <a:r>
              <a:rPr lang="en-US" dirty="0"/>
              <a:t>No Screen Painting</a:t>
            </a:r>
          </a:p>
          <a:p>
            <a:pPr lvl="1"/>
            <a:endParaRPr lang="en-US" dirty="0"/>
          </a:p>
          <a:p>
            <a:r>
              <a:rPr lang="en-US" dirty="0"/>
              <a:t>Creates: Project for Your IDE</a:t>
            </a:r>
          </a:p>
          <a:p>
            <a:pPr lvl="1"/>
            <a:r>
              <a:rPr lang="en-US" dirty="0"/>
              <a:t>Models, Not FrankenCode</a:t>
            </a:r>
          </a:p>
          <a:p>
            <a:pPr lvl="1"/>
            <a:r>
              <a:rPr lang="en-US" dirty="0"/>
              <a:t>Declarative Logic and Security</a:t>
            </a:r>
          </a:p>
        </p:txBody>
      </p:sp>
    </p:spTree>
    <p:extLst>
      <p:ext uri="{BB962C8B-B14F-4D97-AF65-F5344CB8AC3E}">
        <p14:creationId xmlns:p14="http://schemas.microsoft.com/office/powerpoint/2010/main" val="8509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F65EBDD4-5C98-D9DC-35E6-2D07F120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8B0E1B3-FBBB-E3FA-2C2B-D754AE720812}"/>
              </a:ext>
            </a:extLst>
          </p:cNvPr>
          <p:cNvGrpSpPr/>
          <p:nvPr/>
        </p:nvGrpSpPr>
        <p:grpSpPr>
          <a:xfrm>
            <a:off x="3989929" y="752354"/>
            <a:ext cx="2103120" cy="4064879"/>
            <a:chOff x="2804874" y="762844"/>
            <a:chExt cx="2121504" cy="406487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1CDF86F-FB51-E570-06D9-B2FF0DD5F7C8}"/>
                </a:ext>
              </a:extLst>
            </p:cNvPr>
            <p:cNvSpPr/>
            <p:nvPr/>
          </p:nvSpPr>
          <p:spPr>
            <a:xfrm>
              <a:off x="2804874" y="762844"/>
              <a:ext cx="2121504" cy="4064879"/>
            </a:xfrm>
            <a:prstGeom prst="roundRect">
              <a:avLst/>
            </a:prstGeom>
            <a:noFill/>
            <a:ln>
              <a:solidFill>
                <a:srgbClr val="A0BE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</a:rPr>
                <a:t>Created Project</a:t>
              </a:r>
            </a:p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Models</a:t>
              </a:r>
            </a:p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(+ code as required)</a:t>
              </a:r>
            </a:p>
          </p:txBody>
        </p:sp>
        <p:sp>
          <p:nvSpPr>
            <p:cNvPr id="11" name="Google Shape;130;p27">
              <a:extLst>
                <a:ext uri="{FF2B5EF4-FFF2-40B4-BE49-F238E27FC236}">
                  <a16:creationId xmlns:a16="http://schemas.microsoft.com/office/drawing/2014/main" id="{73B33BA7-6E29-AF7C-47B2-492F59D7566B}"/>
                </a:ext>
              </a:extLst>
            </p:cNvPr>
            <p:cNvSpPr/>
            <p:nvPr/>
          </p:nvSpPr>
          <p:spPr>
            <a:xfrm>
              <a:off x="3271266" y="2819902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API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6" name="Google Shape;130;p27">
              <a:extLst>
                <a:ext uri="{FF2B5EF4-FFF2-40B4-BE49-F238E27FC236}">
                  <a16:creationId xmlns:a16="http://schemas.microsoft.com/office/drawing/2014/main" id="{C283174D-D849-AC3B-B4E7-C159BD77B842}"/>
                </a:ext>
              </a:extLst>
            </p:cNvPr>
            <p:cNvSpPr/>
            <p:nvPr/>
          </p:nvSpPr>
          <p:spPr>
            <a:xfrm>
              <a:off x="3271266" y="3488230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Database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7" name="Google Shape;130;p27">
              <a:extLst>
                <a:ext uri="{FF2B5EF4-FFF2-40B4-BE49-F238E27FC236}">
                  <a16:creationId xmlns:a16="http://schemas.microsoft.com/office/drawing/2014/main" id="{2FA35695-069D-924C-4A47-7E8D72852C1E}"/>
                </a:ext>
              </a:extLst>
            </p:cNvPr>
            <p:cNvSpPr/>
            <p:nvPr/>
          </p:nvSpPr>
          <p:spPr>
            <a:xfrm>
              <a:off x="3271266" y="4156558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Rules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Google Shape;130;p27">
              <a:extLst>
                <a:ext uri="{FF2B5EF4-FFF2-40B4-BE49-F238E27FC236}">
                  <a16:creationId xmlns:a16="http://schemas.microsoft.com/office/drawing/2014/main" id="{39E25F41-C45C-C8E5-D5F4-85CDAA79D9EE}"/>
                </a:ext>
              </a:extLst>
            </p:cNvPr>
            <p:cNvSpPr/>
            <p:nvPr/>
          </p:nvSpPr>
          <p:spPr>
            <a:xfrm>
              <a:off x="3306282" y="2148737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App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Google Shape;119;p26">
            <a:extLst>
              <a:ext uri="{FF2B5EF4-FFF2-40B4-BE49-F238E27FC236}">
                <a16:creationId xmlns:a16="http://schemas.microsoft.com/office/drawing/2014/main" id="{2F9CB0DA-6D0C-A7F7-A3BD-B8205E015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07" y="292625"/>
            <a:ext cx="3678229" cy="1142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Models, Not</a:t>
            </a:r>
            <a:br>
              <a:rPr lang="en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FrankenCode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Google Shape;114;p25">
            <a:extLst>
              <a:ext uri="{FF2B5EF4-FFF2-40B4-BE49-F238E27FC236}">
                <a16:creationId xmlns:a16="http://schemas.microsoft.com/office/drawing/2014/main" id="{6C795911-1FBD-6EB4-CE9E-2497A48D2FC3}"/>
              </a:ext>
            </a:extLst>
          </p:cNvPr>
          <p:cNvSpPr/>
          <p:nvPr/>
        </p:nvSpPr>
        <p:spPr>
          <a:xfrm>
            <a:off x="134969" y="2416544"/>
            <a:ext cx="1632450" cy="928327"/>
          </a:xfrm>
          <a:prstGeom prst="cloudCallout">
            <a:avLst>
              <a:gd name="adj1" fmla="val -26447"/>
              <a:gd name="adj2" fmla="val -12469"/>
            </a:avLst>
          </a:prstGeom>
          <a:solidFill>
            <a:srgbClr val="DDEB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3038" lvl="1" algn="ctr">
              <a:tabLst>
                <a:tab pos="738188" algn="l"/>
              </a:tabLs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Customers</a:t>
            </a:r>
          </a:p>
          <a:p>
            <a:pPr marL="173038" lvl="1" algn="ctr">
              <a:tabLst>
                <a:tab pos="738188" algn="l"/>
              </a:tabLs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Orders</a:t>
            </a:r>
          </a:p>
          <a:p>
            <a:pPr marL="173038" lvl="1" algn="ctr">
              <a:tabLst>
                <a:tab pos="738188" algn="l"/>
              </a:tabLs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Products </a:t>
            </a:r>
          </a:p>
          <a:p>
            <a:pPr marL="173038" lvl="1" algn="ctr">
              <a:tabLst>
                <a:tab pos="738188" algn="l"/>
              </a:tabLs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Items</a:t>
            </a:r>
            <a:endParaRPr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A54E28F-E398-A480-A0E4-19C06B4D6DA3}"/>
              </a:ext>
            </a:extLst>
          </p:cNvPr>
          <p:cNvSpPr/>
          <p:nvPr/>
        </p:nvSpPr>
        <p:spPr>
          <a:xfrm>
            <a:off x="1989876" y="2652536"/>
            <a:ext cx="1632450" cy="385477"/>
          </a:xfrm>
          <a:prstGeom prst="roundRect">
            <a:avLst/>
          </a:prstGeom>
          <a:noFill/>
          <a:ln>
            <a:solidFill>
              <a:srgbClr val="A0BE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GenAI-Logic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470C9B-4A52-80DB-7FA4-C51E1AEEB3FB}"/>
              </a:ext>
            </a:extLst>
          </p:cNvPr>
          <p:cNvGrpSpPr/>
          <p:nvPr/>
        </p:nvGrpSpPr>
        <p:grpSpPr>
          <a:xfrm>
            <a:off x="6577825" y="752354"/>
            <a:ext cx="2103120" cy="4099410"/>
            <a:chOff x="4737970" y="-1205738"/>
            <a:chExt cx="1897068" cy="409941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1B92E99-16C2-D32B-D6DC-E10CA04FE79E}"/>
                </a:ext>
              </a:extLst>
            </p:cNvPr>
            <p:cNvSpPr/>
            <p:nvPr/>
          </p:nvSpPr>
          <p:spPr>
            <a:xfrm>
              <a:off x="4737970" y="-1205738"/>
              <a:ext cx="1897068" cy="4099410"/>
            </a:xfrm>
            <a:prstGeom prst="roundRect">
              <a:avLst/>
            </a:prstGeom>
            <a:noFill/>
            <a:ln>
              <a:solidFill>
                <a:srgbClr val="A0BE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</a:rPr>
                <a:t>Runtime Libs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Execution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Engines</a:t>
              </a:r>
            </a:p>
          </p:txBody>
        </p:sp>
        <p:sp>
          <p:nvSpPr>
            <p:cNvPr id="30" name="Google Shape;130;p27">
              <a:extLst>
                <a:ext uri="{FF2B5EF4-FFF2-40B4-BE49-F238E27FC236}">
                  <a16:creationId xmlns:a16="http://schemas.microsoft.com/office/drawing/2014/main" id="{110826B2-A3AB-C744-346C-8EA16E81594B}"/>
                </a:ext>
              </a:extLst>
            </p:cNvPr>
            <p:cNvSpPr/>
            <p:nvPr/>
          </p:nvSpPr>
          <p:spPr>
            <a:xfrm>
              <a:off x="5092144" y="851320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safrs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130;p27">
              <a:extLst>
                <a:ext uri="{FF2B5EF4-FFF2-40B4-BE49-F238E27FC236}">
                  <a16:creationId xmlns:a16="http://schemas.microsoft.com/office/drawing/2014/main" id="{4B32A981-AFE4-C647-01F0-199D077D8F9C}"/>
                </a:ext>
              </a:extLst>
            </p:cNvPr>
            <p:cNvSpPr/>
            <p:nvPr/>
          </p:nvSpPr>
          <p:spPr>
            <a:xfrm>
              <a:off x="5092144" y="1519648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SQLAlchemy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2" name="Google Shape;130;p27">
              <a:extLst>
                <a:ext uri="{FF2B5EF4-FFF2-40B4-BE49-F238E27FC236}">
                  <a16:creationId xmlns:a16="http://schemas.microsoft.com/office/drawing/2014/main" id="{F3D406E4-9D8D-7F9B-109A-FE56E4AB4FE9}"/>
                </a:ext>
              </a:extLst>
            </p:cNvPr>
            <p:cNvSpPr/>
            <p:nvPr/>
          </p:nvSpPr>
          <p:spPr>
            <a:xfrm>
              <a:off x="5092144" y="2187976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LogicBank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6" name="Google Shape;130;p27">
              <a:extLst>
                <a:ext uri="{FF2B5EF4-FFF2-40B4-BE49-F238E27FC236}">
                  <a16:creationId xmlns:a16="http://schemas.microsoft.com/office/drawing/2014/main" id="{9C227DBE-0408-D8D9-C0B3-55B0030DF130}"/>
                </a:ext>
              </a:extLst>
            </p:cNvPr>
            <p:cNvSpPr/>
            <p:nvPr/>
          </p:nvSpPr>
          <p:spPr>
            <a:xfrm>
              <a:off x="5092144" y="180155"/>
              <a:ext cx="1188720" cy="457200"/>
            </a:xfrm>
            <a:prstGeom prst="roundRect">
              <a:avLst>
                <a:gd name="adj" fmla="val 24134"/>
              </a:avLst>
            </a:prstGeom>
            <a:solidFill>
              <a:srgbClr val="DD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safrs/ra</a:t>
              </a:r>
              <a:endParaRPr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19BAD9-E594-D0E9-F359-B9AC532CF336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5665411" y="2366847"/>
            <a:ext cx="1305057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F1FB7D-AAB6-D554-D6F7-59D1827AB1E3}"/>
              </a:ext>
            </a:extLst>
          </p:cNvPr>
          <p:cNvCxnSpPr>
            <a:cxnSpLocks/>
            <a:stCxn id="11" idx="3"/>
            <a:endCxn id="30" idx="1"/>
          </p:cNvCxnSpPr>
          <p:nvPr/>
        </p:nvCxnSpPr>
        <p:spPr>
          <a:xfrm>
            <a:off x="5630698" y="3038012"/>
            <a:ext cx="133977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31E037-5575-8F52-BE67-AA3BE9CE79F9}"/>
              </a:ext>
            </a:extLst>
          </p:cNvPr>
          <p:cNvCxnSpPr>
            <a:cxnSpLocks/>
            <a:stCxn id="16" idx="3"/>
            <a:endCxn id="31" idx="1"/>
          </p:cNvCxnSpPr>
          <p:nvPr/>
        </p:nvCxnSpPr>
        <p:spPr>
          <a:xfrm>
            <a:off x="5630698" y="3706340"/>
            <a:ext cx="133977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56A609-DAC5-9699-07AC-D407BEE3CCE2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>
          <a:xfrm>
            <a:off x="5630698" y="4374668"/>
            <a:ext cx="133977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BF1B85-2446-3F80-2C19-8619649346E6}"/>
              </a:ext>
            </a:extLst>
          </p:cNvPr>
          <p:cNvCxnSpPr>
            <a:cxnSpLocks/>
          </p:cNvCxnSpPr>
          <p:nvPr/>
        </p:nvCxnSpPr>
        <p:spPr>
          <a:xfrm>
            <a:off x="5641633" y="1477357"/>
            <a:ext cx="133977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3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C0D71-0608-B7E4-BEB1-752A00F12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F29650C8-8C2C-65C6-B71C-2C5E236A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3732"/>
            <a:ext cx="7772400" cy="455603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187C6E1-1C66-8DCB-0FF6-FF42900BC45A}"/>
              </a:ext>
            </a:extLst>
          </p:cNvPr>
          <p:cNvSpPr/>
          <p:nvPr/>
        </p:nvSpPr>
        <p:spPr>
          <a:xfrm>
            <a:off x="3028208" y="3479470"/>
            <a:ext cx="4108862" cy="760021"/>
          </a:xfrm>
          <a:prstGeom prst="roundRect">
            <a:avLst/>
          </a:prstGeom>
          <a:solidFill>
            <a:srgbClr val="3E7C76">
              <a:alpha val="101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D81259E8-31BA-60F6-7878-FCF14EC59072}"/>
              </a:ext>
            </a:extLst>
          </p:cNvPr>
          <p:cNvSpPr/>
          <p:nvPr/>
        </p:nvSpPr>
        <p:spPr>
          <a:xfrm>
            <a:off x="6193756" y="293732"/>
            <a:ext cx="2773018" cy="1758740"/>
          </a:xfrm>
          <a:prstGeom prst="wedgeEllipseCallout">
            <a:avLst>
              <a:gd name="adj1" fmla="val -58294"/>
              <a:gd name="adj2" fmla="val 128970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Model Driven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API is 4 lines of code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Simple and Clear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Not FrankenCode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885EF37D-840B-ED55-0817-78784E3B2F84}"/>
              </a:ext>
            </a:extLst>
          </p:cNvPr>
          <p:cNvSpPr/>
          <p:nvPr/>
        </p:nvSpPr>
        <p:spPr>
          <a:xfrm>
            <a:off x="3231960" y="118754"/>
            <a:ext cx="2339438" cy="961901"/>
          </a:xfrm>
          <a:prstGeom prst="wedgeEllipseCallout">
            <a:avLst>
              <a:gd name="adj1" fmla="val -80629"/>
              <a:gd name="adj2" fmla="val 48723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Project Created by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GenAI/Logic Automation</a:t>
            </a:r>
          </a:p>
        </p:txBody>
      </p:sp>
    </p:spTree>
    <p:extLst>
      <p:ext uri="{BB962C8B-B14F-4D97-AF65-F5344CB8AC3E}">
        <p14:creationId xmlns:p14="http://schemas.microsoft.com/office/powerpoint/2010/main" val="9604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1439D-3551-8BEB-2133-C7CAA79B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FBA977A-3704-FF02-7402-D732FB067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2826"/>
            <a:ext cx="7772400" cy="46578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5BCC839-F9CB-B1B6-7A7A-0C177D7044DA}"/>
              </a:ext>
            </a:extLst>
          </p:cNvPr>
          <p:cNvSpPr/>
          <p:nvPr/>
        </p:nvSpPr>
        <p:spPr>
          <a:xfrm>
            <a:off x="3028208" y="1983179"/>
            <a:ext cx="4892634" cy="2291939"/>
          </a:xfrm>
          <a:prstGeom prst="roundRect">
            <a:avLst/>
          </a:prstGeom>
          <a:solidFill>
            <a:srgbClr val="3E7C76">
              <a:alpha val="101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DE644191-7883-B66C-8EA1-0541D7568E45}"/>
              </a:ext>
            </a:extLst>
          </p:cNvPr>
          <p:cNvSpPr/>
          <p:nvPr/>
        </p:nvSpPr>
        <p:spPr>
          <a:xfrm>
            <a:off x="6193756" y="293732"/>
            <a:ext cx="2773018" cy="1758740"/>
          </a:xfrm>
          <a:prstGeom prst="wedgeEllipseCallout">
            <a:avLst>
              <a:gd name="adj1" fmla="val -58294"/>
              <a:gd name="adj2" fmla="val 128970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Logic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Backend Half of System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40X More Concise</a:t>
            </a: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F738E1C0-594F-6D0A-C4E8-33FE16210D42}"/>
              </a:ext>
            </a:extLst>
          </p:cNvPr>
          <p:cNvSpPr/>
          <p:nvPr/>
        </p:nvSpPr>
        <p:spPr>
          <a:xfrm>
            <a:off x="151412" y="3705103"/>
            <a:ext cx="2339438" cy="961901"/>
          </a:xfrm>
          <a:prstGeom prst="wedgeEllipseCallout">
            <a:avLst>
              <a:gd name="adj1" fmla="val 12772"/>
              <a:gd name="adj2" fmla="val -111771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Similar Support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For Row Based</a:t>
            </a:r>
          </a:p>
          <a:p>
            <a:pPr algn="ctr"/>
            <a:r>
              <a:rPr lang="en" dirty="0">
                <a:solidFill>
                  <a:srgbClr val="F3F3F3"/>
                </a:solidFill>
              </a:rPr>
              <a:t>Access Control</a:t>
            </a:r>
          </a:p>
        </p:txBody>
      </p:sp>
    </p:spTree>
    <p:extLst>
      <p:ext uri="{BB962C8B-B14F-4D97-AF65-F5344CB8AC3E}">
        <p14:creationId xmlns:p14="http://schemas.microsoft.com/office/powerpoint/2010/main" val="186435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941686-D03F-7BD0-3FC3-E0187151D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"/>
            <a:ext cx="8759484" cy="5114925"/>
          </a:xfrm>
          <a:prstGeom prst="rect">
            <a:avLst/>
          </a:prstGeom>
        </p:spPr>
      </p:pic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47B87686-0025-A3D4-B34E-69FCA637AE1E}"/>
              </a:ext>
            </a:extLst>
          </p:cNvPr>
          <p:cNvSpPr/>
          <p:nvPr/>
        </p:nvSpPr>
        <p:spPr>
          <a:xfrm>
            <a:off x="5943600" y="268841"/>
            <a:ext cx="2951922" cy="2141849"/>
          </a:xfrm>
          <a:prstGeom prst="wedgeEllipseCallout">
            <a:avLst>
              <a:gd name="adj1" fmla="val -47506"/>
              <a:gd name="adj2" fmla="val 115371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Declare Security</a:t>
            </a:r>
          </a:p>
          <a:p>
            <a:pPr algn="ctr"/>
            <a:endParaRPr lang="en-US" b="1" dirty="0">
              <a:solidFill>
                <a:srgbClr val="F3F3F3"/>
              </a:solidFill>
            </a:endParaRPr>
          </a:p>
          <a:p>
            <a:pPr algn="ctr"/>
            <a:r>
              <a:rPr lang="en-US" b="1" dirty="0">
                <a:solidFill>
                  <a:srgbClr val="F3F3F3"/>
                </a:solidFill>
              </a:rPr>
              <a:t>Authenticate</a:t>
            </a:r>
            <a:r>
              <a:rPr lang="en-US" dirty="0">
                <a:solidFill>
                  <a:srgbClr val="F3F3F3"/>
                </a:solidFill>
              </a:rPr>
              <a:t> (e.g., </a:t>
            </a:r>
            <a:r>
              <a:rPr lang="en-US" dirty="0" err="1">
                <a:solidFill>
                  <a:srgbClr val="F3F3F3"/>
                </a:solidFill>
              </a:rPr>
              <a:t>Keycloak</a:t>
            </a:r>
            <a:r>
              <a:rPr lang="en-US" dirty="0">
                <a:solidFill>
                  <a:srgbClr val="F3F3F3"/>
                </a:solidFill>
              </a:rPr>
              <a:t>)</a:t>
            </a:r>
          </a:p>
          <a:p>
            <a:pPr algn="ctr"/>
            <a:endParaRPr lang="en-US" dirty="0">
              <a:solidFill>
                <a:srgbClr val="F3F3F3"/>
              </a:solidFill>
            </a:endParaRPr>
          </a:p>
          <a:p>
            <a:pPr algn="ctr"/>
            <a:r>
              <a:rPr lang="en-US" b="1" dirty="0">
                <a:solidFill>
                  <a:srgbClr val="F3F3F3"/>
                </a:solidFill>
              </a:rPr>
              <a:t>Authorize</a:t>
            </a:r>
            <a:r>
              <a:rPr lang="en-US" dirty="0">
                <a:solidFill>
                  <a:srgbClr val="F3F3F3"/>
                </a:solidFill>
              </a:rPr>
              <a:t> (Role Based Access Control to Rows)</a:t>
            </a:r>
          </a:p>
        </p:txBody>
      </p:sp>
    </p:spTree>
    <p:extLst>
      <p:ext uri="{BB962C8B-B14F-4D97-AF65-F5344CB8AC3E}">
        <p14:creationId xmlns:p14="http://schemas.microsoft.com/office/powerpoint/2010/main" val="265072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14E44992-F722-55BE-BF61-EC464883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980"/>
            <a:ext cx="7772400" cy="494153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BE81CA-E533-0FC9-CA75-B4C17B19AFEC}"/>
              </a:ext>
            </a:extLst>
          </p:cNvPr>
          <p:cNvSpPr/>
          <p:nvPr/>
        </p:nvSpPr>
        <p:spPr>
          <a:xfrm>
            <a:off x="3028208" y="2375065"/>
            <a:ext cx="4952010" cy="1900053"/>
          </a:xfrm>
          <a:prstGeom prst="roundRect">
            <a:avLst/>
          </a:prstGeom>
          <a:solidFill>
            <a:srgbClr val="3E7C76">
              <a:alpha val="101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997589-6734-A535-13B5-146F9CB2BD73}"/>
              </a:ext>
            </a:extLst>
          </p:cNvPr>
          <p:cNvSpPr/>
          <p:nvPr/>
        </p:nvSpPr>
        <p:spPr>
          <a:xfrm>
            <a:off x="6193756" y="293732"/>
            <a:ext cx="2773018" cy="1758740"/>
          </a:xfrm>
          <a:prstGeom prst="wedgeEllipseCallout">
            <a:avLst>
              <a:gd name="adj1" fmla="val -58294"/>
              <a:gd name="adj2" fmla="val 128970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Custom API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" dirty="0">
                <a:solidFill>
                  <a:srgbClr val="F3F3F3"/>
                </a:solidFill>
              </a:rPr>
              <a:t>Minimal Code,</a:t>
            </a:r>
          </a:p>
          <a:p>
            <a:pPr algn="ctr"/>
            <a:r>
              <a:rPr lang="en-US" dirty="0">
                <a:solidFill>
                  <a:srgbClr val="F3F3F3"/>
                </a:solidFill>
              </a:rPr>
              <a:t>s</a:t>
            </a:r>
            <a:r>
              <a:rPr lang="en" dirty="0">
                <a:solidFill>
                  <a:srgbClr val="F3F3F3"/>
                </a:solidFill>
              </a:rPr>
              <a:t>ince API enforces logic (via </a:t>
            </a:r>
            <a:r>
              <a:rPr lang="en-US" dirty="0">
                <a:solidFill>
                  <a:srgbClr val="F3F3F3"/>
                </a:solidFill>
              </a:rPr>
              <a:t>SQLAlchemy events)</a:t>
            </a:r>
            <a:endParaRPr lang="en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0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B768E3B-3808-C5BA-390E-CA03CF863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980"/>
            <a:ext cx="7772400" cy="494153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A34322-7406-934C-A396-460D08FAF38E}"/>
              </a:ext>
            </a:extLst>
          </p:cNvPr>
          <p:cNvSpPr/>
          <p:nvPr/>
        </p:nvSpPr>
        <p:spPr>
          <a:xfrm>
            <a:off x="3028208" y="1328057"/>
            <a:ext cx="4952010" cy="2677887"/>
          </a:xfrm>
          <a:prstGeom prst="roundRect">
            <a:avLst/>
          </a:prstGeom>
          <a:solidFill>
            <a:srgbClr val="3E7C76">
              <a:alpha val="101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E7BEED60-1A9E-8560-2F12-0C44C972BC98}"/>
              </a:ext>
            </a:extLst>
          </p:cNvPr>
          <p:cNvSpPr/>
          <p:nvPr/>
        </p:nvSpPr>
        <p:spPr>
          <a:xfrm>
            <a:off x="6164650" y="199469"/>
            <a:ext cx="2773018" cy="1876174"/>
          </a:xfrm>
          <a:prstGeom prst="wedgeEllipseCallout">
            <a:avLst>
              <a:gd name="adj1" fmla="val -43769"/>
              <a:gd name="adj2" fmla="val 90676"/>
            </a:avLst>
          </a:prstGeom>
          <a:solidFill>
            <a:srgbClr val="3E7C7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3F3F3"/>
                </a:solidFill>
              </a:rPr>
              <a:t>App Integration</a:t>
            </a:r>
          </a:p>
          <a:p>
            <a:pPr algn="ctr"/>
            <a:endParaRPr lang="en" dirty="0">
              <a:solidFill>
                <a:srgbClr val="F3F3F3"/>
              </a:solidFill>
            </a:endParaRPr>
          </a:p>
          <a:p>
            <a:pPr algn="ctr"/>
            <a:r>
              <a:rPr lang="en-US" dirty="0">
                <a:solidFill>
                  <a:srgbClr val="F3F3F3"/>
                </a:solidFill>
              </a:rPr>
              <a:t>Extend Logic with Kafka Integration</a:t>
            </a:r>
            <a:endParaRPr lang="en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3408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1550</Words>
  <Application>Microsoft Macintosh PowerPoint</Application>
  <PresentationFormat>On-screen Show (16:9)</PresentationFormat>
  <Paragraphs>234</Paragraphs>
  <Slides>15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</vt:lpstr>
      <vt:lpstr>Simple Light</vt:lpstr>
      <vt:lpstr>PowerPoint Presentation</vt:lpstr>
      <vt:lpstr>PowerPoint Presentation</vt:lpstr>
      <vt:lpstr>Kickstart</vt:lpstr>
      <vt:lpstr>Models, Not FrankenCode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Logic Server - Runtime Stack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Val Huber</cp:lastModifiedBy>
  <cp:revision>27</cp:revision>
  <dcterms:modified xsi:type="dcterms:W3CDTF">2024-12-25T00:57:10Z</dcterms:modified>
</cp:coreProperties>
</file>